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72" r:id="rId4"/>
    <p:sldId id="258" r:id="rId5"/>
    <p:sldId id="271" r:id="rId6"/>
    <p:sldId id="273" r:id="rId7"/>
    <p:sldId id="438" r:id="rId8"/>
    <p:sldId id="433" r:id="rId9"/>
    <p:sldId id="432" r:id="rId10"/>
    <p:sldId id="306" r:id="rId11"/>
    <p:sldId id="260" r:id="rId12"/>
    <p:sldId id="447" r:id="rId13"/>
    <p:sldId id="448" r:id="rId14"/>
    <p:sldId id="451" r:id="rId15"/>
    <p:sldId id="452" r:id="rId16"/>
    <p:sldId id="419" r:id="rId17"/>
    <p:sldId id="259" r:id="rId18"/>
    <p:sldId id="430" r:id="rId19"/>
    <p:sldId id="267" r:id="rId20"/>
    <p:sldId id="422" r:id="rId21"/>
    <p:sldId id="268" r:id="rId22"/>
    <p:sldId id="441" r:id="rId23"/>
    <p:sldId id="425" r:id="rId24"/>
    <p:sldId id="424" r:id="rId25"/>
    <p:sldId id="276" r:id="rId26"/>
    <p:sldId id="397" r:id="rId27"/>
    <p:sldId id="420" r:id="rId28"/>
    <p:sldId id="453" r:id="rId29"/>
    <p:sldId id="400" r:id="rId30"/>
    <p:sldId id="421" r:id="rId31"/>
    <p:sldId id="414" r:id="rId32"/>
    <p:sldId id="404" r:id="rId33"/>
    <p:sldId id="443" r:id="rId34"/>
    <p:sldId id="454" r:id="rId35"/>
    <p:sldId id="415" r:id="rId36"/>
    <p:sldId id="403" r:id="rId37"/>
    <p:sldId id="408" r:id="rId38"/>
    <p:sldId id="411" r:id="rId39"/>
    <p:sldId id="418" r:id="rId40"/>
    <p:sldId id="405" r:id="rId41"/>
    <p:sldId id="412" r:id="rId42"/>
    <p:sldId id="402" r:id="rId43"/>
    <p:sldId id="417" r:id="rId44"/>
    <p:sldId id="416" r:id="rId45"/>
    <p:sldId id="455" r:id="rId46"/>
    <p:sldId id="442" r:id="rId47"/>
    <p:sldId id="336" r:id="rId48"/>
    <p:sldId id="392" r:id="rId49"/>
  </p:sldIdLst>
  <p:sldSz cx="18288000" cy="10287000"/>
  <p:notesSz cx="6858000" cy="9144000"/>
  <p:embeddedFontLst>
    <p:embeddedFont>
      <p:font typeface="Open Sans" panose="020B0306030504020204" pitchFamily="34" charset="0"/>
      <p:regular r:id="rId51"/>
      <p:bold r:id="rId52"/>
    </p:embeddedFont>
    <p:embeddedFont>
      <p:font typeface="Open Sans Bold" panose="020B0306030504020204" pitchFamily="34" charset="0"/>
      <p:bold r:id="rId53"/>
    </p:embeddedFont>
    <p:embeddedFont>
      <p:font typeface="Telegraf" pitchFamily="2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6" userDrawn="1">
          <p15:clr>
            <a:srgbClr val="A4A3A4"/>
          </p15:clr>
        </p15:guide>
        <p15:guide id="3" orient="horz" pos="5544" userDrawn="1">
          <p15:clr>
            <a:srgbClr val="A4A3A4"/>
          </p15:clr>
        </p15:guide>
        <p15:guide id="4" pos="6192" userDrawn="1">
          <p15:clr>
            <a:srgbClr val="A4A3A4"/>
          </p15:clr>
        </p15:guide>
        <p15:guide id="5" orient="horz" pos="984" userDrawn="1">
          <p15:clr>
            <a:srgbClr val="A4A3A4"/>
          </p15:clr>
        </p15:guide>
        <p15:guide id="7" pos="3456" userDrawn="1">
          <p15:clr>
            <a:srgbClr val="A4A3A4"/>
          </p15:clr>
        </p15:guide>
        <p15:guide id="9" pos="82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ak Örnek" initials="BÖ" lastIdx="5" clrIdx="0">
    <p:extLst>
      <p:ext uri="{19B8F6BF-5375-455C-9EA6-DF929625EA0E}">
        <p15:presenceInfo xmlns:p15="http://schemas.microsoft.com/office/powerpoint/2012/main" userId="S-1-5-21-44459747-2744356226-3157557255-49323" providerId="AD"/>
      </p:ext>
    </p:extLst>
  </p:cmAuthor>
  <p:cmAuthor id="2" name="Aybüke Önder" initials="AÖ" lastIdx="1" clrIdx="1">
    <p:extLst>
      <p:ext uri="{19B8F6BF-5375-455C-9EA6-DF929625EA0E}">
        <p15:presenceInfo xmlns:p15="http://schemas.microsoft.com/office/powerpoint/2012/main" userId="S-1-5-21-44459747-2744356226-3157557255-378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80"/>
    <a:srgbClr val="05377A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89" autoAdjust="0"/>
    <p:restoredTop sz="94019" autoAdjust="0"/>
  </p:normalViewPr>
  <p:slideViewPr>
    <p:cSldViewPr>
      <p:cViewPr>
        <p:scale>
          <a:sx n="80" d="100"/>
          <a:sy n="80" d="100"/>
        </p:scale>
        <p:origin x="464" y="120"/>
      </p:cViewPr>
      <p:guideLst>
        <p:guide pos="576"/>
        <p:guide orient="horz" pos="5544"/>
        <p:guide pos="6192"/>
        <p:guide orient="horz" pos="984"/>
        <p:guide pos="3456"/>
        <p:guide pos="82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728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95418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35784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481751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610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2917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54798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783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74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854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 dirty="0"/>
              <a:t>Maddeli anlatalım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16036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432350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svg"/><Relationship Id="rId5" Type="http://schemas.openxmlformats.org/officeDocument/2006/relationships/image" Target="../media/image5.sv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6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microsoft.com/office/2007/relationships/hdphoto" Target="../media/hdphoto2.wdp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66.png"/><Relationship Id="rId7" Type="http://schemas.openxmlformats.org/officeDocument/2006/relationships/image" Target="../media/image8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79.jpe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89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microsoft.com/office/2007/relationships/hdphoto" Target="../media/hdphoto1.wdp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4660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" b="-2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4" name="Freeform 4"/>
          <p:cNvSpPr/>
          <p:nvPr/>
        </p:nvSpPr>
        <p:spPr>
          <a:xfrm rot="-9084678">
            <a:off x="-7728300" y="5355180"/>
            <a:ext cx="19260130" cy="7806241"/>
          </a:xfrm>
          <a:custGeom>
            <a:avLst/>
            <a:gdLst/>
            <a:ahLst/>
            <a:cxnLst/>
            <a:rect l="l" t="t" r="r" b="b"/>
            <a:pathLst>
              <a:path w="19260130" h="7806241">
                <a:moveTo>
                  <a:pt x="0" y="0"/>
                </a:moveTo>
                <a:lnTo>
                  <a:pt x="19260131" y="0"/>
                </a:lnTo>
                <a:lnTo>
                  <a:pt x="19260131" y="7806240"/>
                </a:lnTo>
                <a:lnTo>
                  <a:pt x="0" y="78062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99" b="-3351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5" name="Group 5"/>
          <p:cNvGrpSpPr/>
          <p:nvPr/>
        </p:nvGrpSpPr>
        <p:grpSpPr>
          <a:xfrm>
            <a:off x="9296400" y="0"/>
            <a:ext cx="8991600" cy="10333602"/>
            <a:chOff x="0" y="0"/>
            <a:chExt cx="2320654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20654" cy="2709333"/>
            </a:xfrm>
            <a:custGeom>
              <a:avLst/>
              <a:gdLst/>
              <a:ahLst/>
              <a:cxnLst/>
              <a:rect l="l" t="t" r="r" b="b"/>
              <a:pathLst>
                <a:path w="2320654" h="2709333">
                  <a:moveTo>
                    <a:pt x="0" y="0"/>
                  </a:moveTo>
                  <a:lnTo>
                    <a:pt x="2320654" y="0"/>
                  </a:lnTo>
                  <a:lnTo>
                    <a:pt x="2320654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82000"/>
                  </a:srgbClr>
                </a:gs>
                <a:gs pos="50000">
                  <a:srgbClr val="2A5AAB">
                    <a:alpha val="82000"/>
                  </a:srgbClr>
                </a:gs>
                <a:gs pos="100000">
                  <a:srgbClr val="05377B">
                    <a:alpha val="82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320654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5845373" y="-4566715"/>
            <a:ext cx="12760102" cy="5407093"/>
          </a:xfrm>
          <a:custGeom>
            <a:avLst/>
            <a:gdLst/>
            <a:ahLst/>
            <a:cxnLst/>
            <a:rect l="l" t="t" r="r" b="b"/>
            <a:pathLst>
              <a:path w="12760102" h="5407093">
                <a:moveTo>
                  <a:pt x="0" y="0"/>
                </a:moveTo>
                <a:lnTo>
                  <a:pt x="12760102" y="0"/>
                </a:lnTo>
                <a:lnTo>
                  <a:pt x="12760102" y="5407094"/>
                </a:lnTo>
                <a:lnTo>
                  <a:pt x="0" y="54070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3000"/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TextBox 9"/>
          <p:cNvSpPr txBox="1"/>
          <p:nvPr/>
        </p:nvSpPr>
        <p:spPr>
          <a:xfrm>
            <a:off x="9872369" y="2610869"/>
            <a:ext cx="8574347" cy="233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tr-TR" sz="6000" b="1" spc="219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İNSAN KAYNAKLARI MÜDÜRLÜĞÜ</a:t>
            </a:r>
          </a:p>
          <a:p>
            <a:r>
              <a:rPr lang="tr-TR" sz="3200" b="1" spc="219" dirty="0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2026 </a:t>
            </a:r>
            <a:r>
              <a:rPr lang="en-US" sz="3200" b="1" spc="219" dirty="0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ORYANTASYON </a:t>
            </a:r>
            <a:r>
              <a:rPr lang="tr-TR" sz="3200" b="1" spc="219" dirty="0">
                <a:solidFill>
                  <a:schemeClr val="accent6">
                    <a:lumMod val="60000"/>
                    <a:lumOff val="40000"/>
                  </a:schemeClr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SUNUMU</a:t>
            </a:r>
            <a:endParaRPr lang="en-US" sz="3200" b="1" spc="219" dirty="0">
              <a:solidFill>
                <a:schemeClr val="accent6">
                  <a:lumMod val="60000"/>
                  <a:lumOff val="40000"/>
                </a:schemeClr>
              </a:solidFill>
              <a:latin typeface="Open Sans Bold" panose="020B0806030504020204" charset="0"/>
              <a:ea typeface="Open Sans Bold" panose="020B0806030504020204" charset="0"/>
              <a:cs typeface="Open Sans Bold" panose="020B0806030504020204" charset="0"/>
              <a:sym typeface="Inter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2146292" y="8426180"/>
            <a:ext cx="4026541" cy="1093998"/>
            <a:chOff x="0" y="0"/>
            <a:chExt cx="5368721" cy="145866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368671" cy="1458722"/>
            </a:xfrm>
            <a:custGeom>
              <a:avLst/>
              <a:gdLst/>
              <a:ahLst/>
              <a:cxnLst/>
              <a:rect l="l" t="t" r="r" b="b"/>
              <a:pathLst>
                <a:path w="5368671" h="1458722">
                  <a:moveTo>
                    <a:pt x="0" y="0"/>
                  </a:moveTo>
                  <a:lnTo>
                    <a:pt x="5368671" y="0"/>
                  </a:lnTo>
                  <a:lnTo>
                    <a:pt x="5368671" y="1458722"/>
                  </a:lnTo>
                  <a:lnTo>
                    <a:pt x="0" y="1458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0847" b="-40844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8" name="Freeform 18"/>
          <p:cNvSpPr/>
          <p:nvPr/>
        </p:nvSpPr>
        <p:spPr>
          <a:xfrm>
            <a:off x="9744618" y="7078260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9" name="Group 19"/>
          <p:cNvGrpSpPr/>
          <p:nvPr/>
        </p:nvGrpSpPr>
        <p:grpSpPr>
          <a:xfrm rot="5400000">
            <a:off x="14709049" y="3965670"/>
            <a:ext cx="38100" cy="6530340"/>
            <a:chOff x="0" y="0"/>
            <a:chExt cx="50800" cy="8707120"/>
          </a:xfrm>
        </p:grpSpPr>
        <p:sp>
          <p:nvSpPr>
            <p:cNvPr id="20" name="Freeform 20"/>
            <p:cNvSpPr/>
            <p:nvPr/>
          </p:nvSpPr>
          <p:spPr>
            <a:xfrm>
              <a:off x="0" y="25400"/>
              <a:ext cx="50800" cy="8656320"/>
            </a:xfrm>
            <a:custGeom>
              <a:avLst/>
              <a:gdLst/>
              <a:ahLst/>
              <a:cxnLst/>
              <a:rect l="l" t="t" r="r" b="b"/>
              <a:pathLst>
                <a:path w="50800" h="8656320">
                  <a:moveTo>
                    <a:pt x="0" y="8656320"/>
                  </a:moveTo>
                  <a:lnTo>
                    <a:pt x="0" y="0"/>
                  </a:lnTo>
                  <a:lnTo>
                    <a:pt x="50800" y="0"/>
                  </a:lnTo>
                  <a:lnTo>
                    <a:pt x="50800" y="865632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in, ekran görüntüsü, web sitesi, çevrimiçi reklamcı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26EC816-1AB0-5409-E7C7-FB0250990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84"/>
            <a:ext cx="18288000" cy="10295384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FFB45C50-7BB4-4B5C-9D48-CD9BE396F6AA}"/>
              </a:ext>
            </a:extLst>
          </p:cNvPr>
          <p:cNvSpPr/>
          <p:nvPr/>
        </p:nvSpPr>
        <p:spPr>
          <a:xfrm>
            <a:off x="609600" y="272304"/>
            <a:ext cx="6019800" cy="1594595"/>
          </a:xfrm>
          <a:prstGeom prst="rect">
            <a:avLst/>
          </a:prstGeom>
          <a:solidFill>
            <a:srgbClr val="003980"/>
          </a:solidFill>
          <a:ln>
            <a:solidFill>
              <a:srgbClr val="003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848EB6BF-189D-4939-84FA-00BFC6814CEC}"/>
              </a:ext>
            </a:extLst>
          </p:cNvPr>
          <p:cNvSpPr/>
          <p:nvPr/>
        </p:nvSpPr>
        <p:spPr>
          <a:xfrm>
            <a:off x="-1409700" y="-8384"/>
            <a:ext cx="10058400" cy="20461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ACIBADEM SAĞLIK GRUBU </a:t>
            </a:r>
          </a:p>
          <a:p>
            <a:pPr algn="ctr"/>
            <a:r>
              <a:rPr lang="tr-TR" sz="4000" b="1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İLE İŞ BİRLİĞİ </a:t>
            </a:r>
          </a:p>
        </p:txBody>
      </p:sp>
    </p:spTree>
    <p:extLst>
      <p:ext uri="{BB962C8B-B14F-4D97-AF65-F5344CB8AC3E}">
        <p14:creationId xmlns:p14="http://schemas.microsoft.com/office/powerpoint/2010/main" val="1565731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Resim 26">
            <a:extLst>
              <a:ext uri="{FF2B5EF4-FFF2-40B4-BE49-F238E27FC236}">
                <a16:creationId xmlns:a16="http://schemas.microsoft.com/office/drawing/2014/main" id="{A2AF00E2-FF92-4102-AFE6-9D2E9BBCE7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9" t="32501" r="1709" b="304"/>
          <a:stretch/>
        </p:blipFill>
        <p:spPr>
          <a:xfrm>
            <a:off x="-402140" y="0"/>
            <a:ext cx="18690140" cy="1024089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4439762" y="38961"/>
            <a:ext cx="9408475" cy="1325563"/>
            <a:chOff x="0" y="0"/>
            <a:chExt cx="12544633" cy="17674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544634" cy="1767417"/>
            </a:xfrm>
            <a:custGeom>
              <a:avLst/>
              <a:gdLst/>
              <a:ahLst/>
              <a:cxnLst/>
              <a:rect l="l" t="t" r="r" b="b"/>
              <a:pathLst>
                <a:path w="12544634" h="1767417">
                  <a:moveTo>
                    <a:pt x="0" y="0"/>
                  </a:moveTo>
                  <a:lnTo>
                    <a:pt x="12544634" y="0"/>
                  </a:lnTo>
                  <a:lnTo>
                    <a:pt x="12544634" y="1767417"/>
                  </a:lnTo>
                  <a:lnTo>
                    <a:pt x="0" y="176741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12544633" cy="17578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759"/>
                </a:lnSpc>
              </a:pPr>
              <a:r>
                <a:rPr lang="en-US" sz="4800" b="1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KEREM AYDINLAR KAMPÜSÜ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959642" y="1294478"/>
            <a:ext cx="1947635" cy="612299"/>
            <a:chOff x="0" y="0"/>
            <a:chExt cx="2596847" cy="816399"/>
          </a:xfrm>
        </p:grpSpPr>
        <p:sp>
          <p:nvSpPr>
            <p:cNvPr id="8" name="Freeform 8"/>
            <p:cNvSpPr/>
            <p:nvPr/>
          </p:nvSpPr>
          <p:spPr>
            <a:xfrm>
              <a:off x="16891" y="16891"/>
              <a:ext cx="2562987" cy="782574"/>
            </a:xfrm>
            <a:custGeom>
              <a:avLst/>
              <a:gdLst/>
              <a:ahLst/>
              <a:cxnLst/>
              <a:rect l="l" t="t" r="r" b="b"/>
              <a:pathLst>
                <a:path w="2562987" h="782574">
                  <a:moveTo>
                    <a:pt x="0" y="0"/>
                  </a:moveTo>
                  <a:lnTo>
                    <a:pt x="2562987" y="0"/>
                  </a:lnTo>
                  <a:lnTo>
                    <a:pt x="2562987" y="782574"/>
                  </a:lnTo>
                  <a:lnTo>
                    <a:pt x="0" y="782574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2596769" cy="816356"/>
            </a:xfrm>
            <a:custGeom>
              <a:avLst/>
              <a:gdLst/>
              <a:ahLst/>
              <a:cxnLst/>
              <a:rect l="l" t="t" r="r" b="b"/>
              <a:pathLst>
                <a:path w="2596769" h="816356">
                  <a:moveTo>
                    <a:pt x="16891" y="0"/>
                  </a:moveTo>
                  <a:lnTo>
                    <a:pt x="2579878" y="0"/>
                  </a:lnTo>
                  <a:cubicBezTo>
                    <a:pt x="2589276" y="0"/>
                    <a:pt x="2596769" y="7620"/>
                    <a:pt x="2596769" y="16891"/>
                  </a:cubicBezTo>
                  <a:lnTo>
                    <a:pt x="2596769" y="799465"/>
                  </a:lnTo>
                  <a:cubicBezTo>
                    <a:pt x="2596769" y="808863"/>
                    <a:pt x="2589149" y="816356"/>
                    <a:pt x="2579878" y="816356"/>
                  </a:cubicBezTo>
                  <a:lnTo>
                    <a:pt x="16891" y="816356"/>
                  </a:lnTo>
                  <a:cubicBezTo>
                    <a:pt x="7620" y="816356"/>
                    <a:pt x="0" y="808863"/>
                    <a:pt x="0" y="79946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799465"/>
                  </a:lnTo>
                  <a:lnTo>
                    <a:pt x="16891" y="799465"/>
                  </a:lnTo>
                  <a:lnTo>
                    <a:pt x="16891" y="782574"/>
                  </a:lnTo>
                  <a:lnTo>
                    <a:pt x="2579878" y="782574"/>
                  </a:lnTo>
                  <a:lnTo>
                    <a:pt x="2579878" y="799465"/>
                  </a:lnTo>
                  <a:lnTo>
                    <a:pt x="2562987" y="799465"/>
                  </a:lnTo>
                  <a:lnTo>
                    <a:pt x="2562987" y="16891"/>
                  </a:lnTo>
                  <a:lnTo>
                    <a:pt x="2579878" y="16891"/>
                  </a:lnTo>
                  <a:lnTo>
                    <a:pt x="2579878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34874" y="1405365"/>
            <a:ext cx="1397171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600" b="1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A BLOK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978754" y="3101281"/>
            <a:ext cx="1947635" cy="612299"/>
            <a:chOff x="0" y="0"/>
            <a:chExt cx="2596847" cy="816399"/>
          </a:xfrm>
        </p:grpSpPr>
        <p:sp>
          <p:nvSpPr>
            <p:cNvPr id="12" name="Freeform 12"/>
            <p:cNvSpPr/>
            <p:nvPr/>
          </p:nvSpPr>
          <p:spPr>
            <a:xfrm>
              <a:off x="16891" y="16891"/>
              <a:ext cx="2562987" cy="782574"/>
            </a:xfrm>
            <a:custGeom>
              <a:avLst/>
              <a:gdLst/>
              <a:ahLst/>
              <a:cxnLst/>
              <a:rect l="l" t="t" r="r" b="b"/>
              <a:pathLst>
                <a:path w="2562987" h="782574">
                  <a:moveTo>
                    <a:pt x="0" y="0"/>
                  </a:moveTo>
                  <a:lnTo>
                    <a:pt x="2562987" y="0"/>
                  </a:lnTo>
                  <a:lnTo>
                    <a:pt x="2562987" y="782574"/>
                  </a:lnTo>
                  <a:lnTo>
                    <a:pt x="0" y="782574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596769" cy="816356"/>
            </a:xfrm>
            <a:custGeom>
              <a:avLst/>
              <a:gdLst/>
              <a:ahLst/>
              <a:cxnLst/>
              <a:rect l="l" t="t" r="r" b="b"/>
              <a:pathLst>
                <a:path w="2596769" h="816356">
                  <a:moveTo>
                    <a:pt x="16891" y="0"/>
                  </a:moveTo>
                  <a:lnTo>
                    <a:pt x="2579878" y="0"/>
                  </a:lnTo>
                  <a:cubicBezTo>
                    <a:pt x="2589276" y="0"/>
                    <a:pt x="2596769" y="7620"/>
                    <a:pt x="2596769" y="16891"/>
                  </a:cubicBezTo>
                  <a:lnTo>
                    <a:pt x="2596769" y="799465"/>
                  </a:lnTo>
                  <a:cubicBezTo>
                    <a:pt x="2596769" y="808863"/>
                    <a:pt x="2589149" y="816356"/>
                    <a:pt x="2579878" y="816356"/>
                  </a:cubicBezTo>
                  <a:lnTo>
                    <a:pt x="16891" y="816356"/>
                  </a:lnTo>
                  <a:cubicBezTo>
                    <a:pt x="7620" y="816356"/>
                    <a:pt x="0" y="808863"/>
                    <a:pt x="0" y="79946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799465"/>
                  </a:lnTo>
                  <a:lnTo>
                    <a:pt x="16891" y="799465"/>
                  </a:lnTo>
                  <a:lnTo>
                    <a:pt x="16891" y="782574"/>
                  </a:lnTo>
                  <a:lnTo>
                    <a:pt x="2579878" y="782574"/>
                  </a:lnTo>
                  <a:lnTo>
                    <a:pt x="2579878" y="799465"/>
                  </a:lnTo>
                  <a:lnTo>
                    <a:pt x="2562987" y="799465"/>
                  </a:lnTo>
                  <a:lnTo>
                    <a:pt x="2562987" y="16891"/>
                  </a:lnTo>
                  <a:lnTo>
                    <a:pt x="2579878" y="16891"/>
                  </a:lnTo>
                  <a:lnTo>
                    <a:pt x="2579878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826973" y="1714774"/>
            <a:ext cx="1947635" cy="612299"/>
            <a:chOff x="0" y="0"/>
            <a:chExt cx="2596847" cy="816399"/>
          </a:xfrm>
        </p:grpSpPr>
        <p:sp>
          <p:nvSpPr>
            <p:cNvPr id="15" name="Freeform 15"/>
            <p:cNvSpPr/>
            <p:nvPr/>
          </p:nvSpPr>
          <p:spPr>
            <a:xfrm>
              <a:off x="16891" y="16891"/>
              <a:ext cx="2562987" cy="782574"/>
            </a:xfrm>
            <a:custGeom>
              <a:avLst/>
              <a:gdLst/>
              <a:ahLst/>
              <a:cxnLst/>
              <a:rect l="l" t="t" r="r" b="b"/>
              <a:pathLst>
                <a:path w="2562987" h="782574">
                  <a:moveTo>
                    <a:pt x="0" y="0"/>
                  </a:moveTo>
                  <a:lnTo>
                    <a:pt x="2562987" y="0"/>
                  </a:lnTo>
                  <a:lnTo>
                    <a:pt x="2562987" y="782574"/>
                  </a:lnTo>
                  <a:lnTo>
                    <a:pt x="0" y="782574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2596769" cy="816356"/>
            </a:xfrm>
            <a:custGeom>
              <a:avLst/>
              <a:gdLst/>
              <a:ahLst/>
              <a:cxnLst/>
              <a:rect l="l" t="t" r="r" b="b"/>
              <a:pathLst>
                <a:path w="2596769" h="816356">
                  <a:moveTo>
                    <a:pt x="16891" y="0"/>
                  </a:moveTo>
                  <a:lnTo>
                    <a:pt x="2579878" y="0"/>
                  </a:lnTo>
                  <a:cubicBezTo>
                    <a:pt x="2589276" y="0"/>
                    <a:pt x="2596769" y="7620"/>
                    <a:pt x="2596769" y="16891"/>
                  </a:cubicBezTo>
                  <a:lnTo>
                    <a:pt x="2596769" y="799465"/>
                  </a:lnTo>
                  <a:cubicBezTo>
                    <a:pt x="2596769" y="808863"/>
                    <a:pt x="2589149" y="816356"/>
                    <a:pt x="2579878" y="816356"/>
                  </a:cubicBezTo>
                  <a:lnTo>
                    <a:pt x="16891" y="816356"/>
                  </a:lnTo>
                  <a:cubicBezTo>
                    <a:pt x="7620" y="816356"/>
                    <a:pt x="0" y="808863"/>
                    <a:pt x="0" y="799465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799465"/>
                  </a:lnTo>
                  <a:lnTo>
                    <a:pt x="16891" y="799465"/>
                  </a:lnTo>
                  <a:lnTo>
                    <a:pt x="16891" y="782574"/>
                  </a:lnTo>
                  <a:lnTo>
                    <a:pt x="2579878" y="782574"/>
                  </a:lnTo>
                  <a:lnTo>
                    <a:pt x="2579878" y="799465"/>
                  </a:lnTo>
                  <a:lnTo>
                    <a:pt x="2562987" y="799465"/>
                  </a:lnTo>
                  <a:lnTo>
                    <a:pt x="2562987" y="16891"/>
                  </a:lnTo>
                  <a:lnTo>
                    <a:pt x="2579878" y="16891"/>
                  </a:lnTo>
                  <a:lnTo>
                    <a:pt x="2579878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87827" y="5583223"/>
            <a:ext cx="2596253" cy="610176"/>
            <a:chOff x="0" y="0"/>
            <a:chExt cx="3461671" cy="813568"/>
          </a:xfrm>
        </p:grpSpPr>
        <p:sp>
          <p:nvSpPr>
            <p:cNvPr id="18" name="Freeform 18"/>
            <p:cNvSpPr/>
            <p:nvPr/>
          </p:nvSpPr>
          <p:spPr>
            <a:xfrm>
              <a:off x="16891" y="16891"/>
              <a:ext cx="3427857" cy="779780"/>
            </a:xfrm>
            <a:custGeom>
              <a:avLst/>
              <a:gdLst/>
              <a:ahLst/>
              <a:cxnLst/>
              <a:rect l="l" t="t" r="r" b="b"/>
              <a:pathLst>
                <a:path w="3427857" h="779780">
                  <a:moveTo>
                    <a:pt x="0" y="0"/>
                  </a:moveTo>
                  <a:lnTo>
                    <a:pt x="3427857" y="0"/>
                  </a:lnTo>
                  <a:lnTo>
                    <a:pt x="3427857" y="779780"/>
                  </a:lnTo>
                  <a:lnTo>
                    <a:pt x="0" y="77978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3461639" cy="813562"/>
            </a:xfrm>
            <a:custGeom>
              <a:avLst/>
              <a:gdLst/>
              <a:ahLst/>
              <a:cxnLst/>
              <a:rect l="l" t="t" r="r" b="b"/>
              <a:pathLst>
                <a:path w="3461639" h="813562">
                  <a:moveTo>
                    <a:pt x="16891" y="0"/>
                  </a:moveTo>
                  <a:lnTo>
                    <a:pt x="3444748" y="0"/>
                  </a:lnTo>
                  <a:cubicBezTo>
                    <a:pt x="3454146" y="0"/>
                    <a:pt x="3461639" y="7620"/>
                    <a:pt x="3461639" y="16891"/>
                  </a:cubicBezTo>
                  <a:lnTo>
                    <a:pt x="3461639" y="796671"/>
                  </a:lnTo>
                  <a:cubicBezTo>
                    <a:pt x="3461639" y="806069"/>
                    <a:pt x="3454019" y="813562"/>
                    <a:pt x="3444748" y="813562"/>
                  </a:cubicBezTo>
                  <a:lnTo>
                    <a:pt x="16891" y="813562"/>
                  </a:lnTo>
                  <a:cubicBezTo>
                    <a:pt x="7620" y="813562"/>
                    <a:pt x="0" y="805942"/>
                    <a:pt x="0" y="796671"/>
                  </a:cubicBezTo>
                  <a:lnTo>
                    <a:pt x="0" y="16891"/>
                  </a:lnTo>
                  <a:cubicBezTo>
                    <a:pt x="0" y="7620"/>
                    <a:pt x="7620" y="0"/>
                    <a:pt x="16891" y="0"/>
                  </a:cubicBezTo>
                  <a:moveTo>
                    <a:pt x="16891" y="33909"/>
                  </a:moveTo>
                  <a:lnTo>
                    <a:pt x="16891" y="16891"/>
                  </a:lnTo>
                  <a:lnTo>
                    <a:pt x="33909" y="16891"/>
                  </a:lnTo>
                  <a:lnTo>
                    <a:pt x="33909" y="796671"/>
                  </a:lnTo>
                  <a:lnTo>
                    <a:pt x="16891" y="796671"/>
                  </a:lnTo>
                  <a:lnTo>
                    <a:pt x="16891" y="779653"/>
                  </a:lnTo>
                  <a:lnTo>
                    <a:pt x="3444748" y="779653"/>
                  </a:lnTo>
                  <a:lnTo>
                    <a:pt x="3444748" y="796544"/>
                  </a:lnTo>
                  <a:lnTo>
                    <a:pt x="3427857" y="796544"/>
                  </a:lnTo>
                  <a:lnTo>
                    <a:pt x="3427857" y="16891"/>
                  </a:lnTo>
                  <a:lnTo>
                    <a:pt x="3444748" y="16891"/>
                  </a:lnTo>
                  <a:lnTo>
                    <a:pt x="3444748" y="33909"/>
                  </a:lnTo>
                  <a:lnTo>
                    <a:pt x="16891" y="33909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472070" y="5693048"/>
            <a:ext cx="2027766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600" b="1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REKTÖRLÜK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253986" y="3212168"/>
            <a:ext cx="1397171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600" b="1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C BLOK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102205" y="1825661"/>
            <a:ext cx="1397171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600" b="1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B BLOK</a:t>
            </a:r>
          </a:p>
        </p:txBody>
      </p:sp>
      <p:sp>
        <p:nvSpPr>
          <p:cNvPr id="23" name="Freeform 23"/>
          <p:cNvSpPr/>
          <p:nvPr/>
        </p:nvSpPr>
        <p:spPr>
          <a:xfrm>
            <a:off x="10393274" y="7491169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9"/>
                </a:lnTo>
                <a:lnTo>
                  <a:pt x="0" y="8506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5" name="Freeform 25"/>
          <p:cNvSpPr/>
          <p:nvPr/>
        </p:nvSpPr>
        <p:spPr>
          <a:xfrm rot="3323368">
            <a:off x="-9960423" y="6659141"/>
            <a:ext cx="17116710" cy="6543255"/>
          </a:xfrm>
          <a:custGeom>
            <a:avLst/>
            <a:gdLst/>
            <a:ahLst/>
            <a:cxnLst/>
            <a:rect l="l" t="t" r="r" b="b"/>
            <a:pathLst>
              <a:path w="17116710" h="6543255">
                <a:moveTo>
                  <a:pt x="0" y="0"/>
                </a:moveTo>
                <a:lnTo>
                  <a:pt x="17116711" y="0"/>
                </a:lnTo>
                <a:lnTo>
                  <a:pt x="17116711" y="6543254"/>
                </a:lnTo>
                <a:lnTo>
                  <a:pt x="0" y="65432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425" b="-542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AF79A098-3700-4E83-95DC-9804BDB2385B}"/>
              </a:ext>
            </a:extLst>
          </p:cNvPr>
          <p:cNvSpPr/>
          <p:nvPr/>
        </p:nvSpPr>
        <p:spPr>
          <a:xfrm>
            <a:off x="10994735" y="6633020"/>
            <a:ext cx="2372455" cy="576943"/>
          </a:xfrm>
          <a:prstGeom prst="rect">
            <a:avLst/>
          </a:prstGeom>
          <a:solidFill>
            <a:srgbClr val="00206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bg1"/>
              </a:solidFill>
              <a:latin typeface="Open Sans Bold" panose="020B0806030504020204" charset="0"/>
              <a:ea typeface="Open Sans Bold" panose="020B0806030504020204" charset="0"/>
              <a:cs typeface="Open Sans Bold" panose="020B0806030504020204" charset="0"/>
            </a:endParaRP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5539D90D-0776-4131-AC41-2F556A15560B}"/>
              </a:ext>
            </a:extLst>
          </p:cNvPr>
          <p:cNvSpPr txBox="1"/>
          <p:nvPr/>
        </p:nvSpPr>
        <p:spPr>
          <a:xfrm>
            <a:off x="11033617" y="6722718"/>
            <a:ext cx="2372455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tr-TR" sz="2600" b="1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ANA GİRİŞ</a:t>
            </a:r>
            <a:endParaRPr lang="en-US" sz="2600" b="1" dirty="0">
              <a:solidFill>
                <a:srgbClr val="FFFFFF"/>
              </a:solidFill>
              <a:latin typeface="Open Sans Bold" panose="020B0806030504020204" charset="0"/>
              <a:ea typeface="Open Sans Bold" panose="020B0806030504020204" charset="0"/>
              <a:cs typeface="Open Sans Bold" panose="020B0806030504020204" charset="0"/>
              <a:sym typeface="Inter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EEA6451-63C9-4729-A559-018146E6A0CE}"/>
              </a:ext>
            </a:extLst>
          </p:cNvPr>
          <p:cNvSpPr/>
          <p:nvPr/>
        </p:nvSpPr>
        <p:spPr>
          <a:xfrm>
            <a:off x="2177" y="-6743"/>
            <a:ext cx="18385135" cy="10287000"/>
          </a:xfrm>
          <a:prstGeom prst="rect">
            <a:avLst/>
          </a:prstGeom>
          <a:solidFill>
            <a:srgbClr val="05377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299913D-DB35-4DBC-BA84-73E4B10F20F4}"/>
              </a:ext>
            </a:extLst>
          </p:cNvPr>
          <p:cNvSpPr txBox="1"/>
          <p:nvPr/>
        </p:nvSpPr>
        <p:spPr>
          <a:xfrm>
            <a:off x="7543800" y="802377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REKTÖRLÜK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0669D50-872A-44DB-9104-A9846DC9F834}"/>
              </a:ext>
            </a:extLst>
          </p:cNvPr>
          <p:cNvSpPr/>
          <p:nvPr/>
        </p:nvSpPr>
        <p:spPr>
          <a:xfrm>
            <a:off x="16840200" y="1347371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66B8D09C-4899-4B01-9E7C-73CB22E614E1}"/>
              </a:ext>
            </a:extLst>
          </p:cNvPr>
          <p:cNvGrpSpPr/>
          <p:nvPr/>
        </p:nvGrpSpPr>
        <p:grpSpPr>
          <a:xfrm>
            <a:off x="10186680" y="1497149"/>
            <a:ext cx="6501120" cy="155384"/>
            <a:chOff x="0" y="0"/>
            <a:chExt cx="9544135" cy="50800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2F80296-6DC1-4A4C-A296-BE8969ADA274}"/>
                </a:ext>
              </a:extLst>
            </p:cNvPr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1D8BA6D7-08C2-4EB3-82A8-0F8D6DBF2349}"/>
              </a:ext>
            </a:extLst>
          </p:cNvPr>
          <p:cNvSpPr txBox="1"/>
          <p:nvPr/>
        </p:nvSpPr>
        <p:spPr>
          <a:xfrm>
            <a:off x="6830658" y="4821803"/>
            <a:ext cx="24707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Ahmet Şahin</a:t>
            </a:r>
          </a:p>
          <a:p>
            <a:pPr algn="ctr"/>
            <a:r>
              <a:rPr lang="tr-TR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Rektör</a:t>
            </a:r>
          </a:p>
        </p:txBody>
      </p:sp>
      <p:sp>
        <p:nvSpPr>
          <p:cNvPr id="32" name="Freeform 12">
            <a:extLst>
              <a:ext uri="{FF2B5EF4-FFF2-40B4-BE49-F238E27FC236}">
                <a16:creationId xmlns:a16="http://schemas.microsoft.com/office/drawing/2014/main" id="{B4F3EFCD-5E91-435A-A362-B98ECB868396}"/>
              </a:ext>
            </a:extLst>
          </p:cNvPr>
          <p:cNvSpPr/>
          <p:nvPr/>
        </p:nvSpPr>
        <p:spPr>
          <a:xfrm>
            <a:off x="6707375" y="1596083"/>
            <a:ext cx="2717304" cy="3061628"/>
          </a:xfrm>
          <a:custGeom>
            <a:avLst/>
            <a:gdLst/>
            <a:ahLst/>
            <a:cxnLst/>
            <a:rect l="l" t="t" r="r" b="b"/>
            <a:pathLst>
              <a:path w="3271799" h="3668665">
                <a:moveTo>
                  <a:pt x="0" y="0"/>
                </a:moveTo>
                <a:lnTo>
                  <a:pt x="3271798" y="0"/>
                </a:lnTo>
                <a:lnTo>
                  <a:pt x="3271798" y="3668665"/>
                </a:lnTo>
                <a:lnTo>
                  <a:pt x="0" y="36686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321" b="-17476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9" name="Group 13">
            <a:extLst>
              <a:ext uri="{FF2B5EF4-FFF2-40B4-BE49-F238E27FC236}">
                <a16:creationId xmlns:a16="http://schemas.microsoft.com/office/drawing/2014/main" id="{793F445C-133F-400A-B045-11A058B13D77}"/>
              </a:ext>
            </a:extLst>
          </p:cNvPr>
          <p:cNvGrpSpPr/>
          <p:nvPr/>
        </p:nvGrpSpPr>
        <p:grpSpPr>
          <a:xfrm>
            <a:off x="2577752" y="5749373"/>
            <a:ext cx="2924839" cy="3926899"/>
            <a:chOff x="0" y="-227890"/>
            <a:chExt cx="770328" cy="1034244"/>
          </a:xfrm>
        </p:grpSpPr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521E7214-CF70-49AA-A0CD-9D880B08F92A}"/>
                </a:ext>
              </a:extLst>
            </p:cNvPr>
            <p:cNvSpPr/>
            <p:nvPr/>
          </p:nvSpPr>
          <p:spPr>
            <a:xfrm>
              <a:off x="54660" y="-227890"/>
              <a:ext cx="715668" cy="806354"/>
            </a:xfrm>
            <a:custGeom>
              <a:avLst/>
              <a:gdLst/>
              <a:ahLst/>
              <a:cxnLst/>
              <a:rect l="l" t="t" r="r" b="b"/>
              <a:pathLst>
                <a:path w="715668" h="806354">
                  <a:moveTo>
                    <a:pt x="0" y="0"/>
                  </a:moveTo>
                  <a:lnTo>
                    <a:pt x="715668" y="0"/>
                  </a:lnTo>
                  <a:lnTo>
                    <a:pt x="715668" y="806354"/>
                  </a:lnTo>
                  <a:lnTo>
                    <a:pt x="0" y="806354"/>
                  </a:lnTo>
                  <a:close/>
                </a:path>
              </a:pathLst>
            </a:custGeom>
            <a:solidFill>
              <a:srgbClr val="EEECE1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1" name="TextBox 15">
              <a:extLst>
                <a:ext uri="{FF2B5EF4-FFF2-40B4-BE49-F238E27FC236}">
                  <a16:creationId xmlns:a16="http://schemas.microsoft.com/office/drawing/2014/main" id="{198FBC97-5D17-4081-855D-3C6FF2229AFC}"/>
                </a:ext>
              </a:extLst>
            </p:cNvPr>
            <p:cNvSpPr txBox="1"/>
            <p:nvPr/>
          </p:nvSpPr>
          <p:spPr>
            <a:xfrm>
              <a:off x="0" y="-57150"/>
              <a:ext cx="715668" cy="8635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pic>
        <p:nvPicPr>
          <p:cNvPr id="33" name="Resim 32">
            <a:extLst>
              <a:ext uri="{FF2B5EF4-FFF2-40B4-BE49-F238E27FC236}">
                <a16:creationId xmlns:a16="http://schemas.microsoft.com/office/drawing/2014/main" id="{BD942D6C-016C-4A61-A141-5FD22B78F5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" t="-13882" r="-1366" b="30095"/>
          <a:stretch/>
        </p:blipFill>
        <p:spPr>
          <a:xfrm>
            <a:off x="2348122" y="4979028"/>
            <a:ext cx="3655524" cy="3828593"/>
          </a:xfrm>
          <a:prstGeom prst="rect">
            <a:avLst/>
          </a:prstGeom>
        </p:spPr>
      </p:pic>
      <p:grpSp>
        <p:nvGrpSpPr>
          <p:cNvPr id="42" name="Group 18">
            <a:extLst>
              <a:ext uri="{FF2B5EF4-FFF2-40B4-BE49-F238E27FC236}">
                <a16:creationId xmlns:a16="http://schemas.microsoft.com/office/drawing/2014/main" id="{7A167A86-844E-41A0-94A9-1C98C21781B4}"/>
              </a:ext>
            </a:extLst>
          </p:cNvPr>
          <p:cNvGrpSpPr/>
          <p:nvPr/>
        </p:nvGrpSpPr>
        <p:grpSpPr>
          <a:xfrm>
            <a:off x="6796891" y="5741940"/>
            <a:ext cx="4310597" cy="5416709"/>
            <a:chOff x="-419633" y="-620268"/>
            <a:chExt cx="1135301" cy="1426622"/>
          </a:xfrm>
        </p:grpSpPr>
        <p:sp>
          <p:nvSpPr>
            <p:cNvPr id="43" name="Freeform 19">
              <a:extLst>
                <a:ext uri="{FF2B5EF4-FFF2-40B4-BE49-F238E27FC236}">
                  <a16:creationId xmlns:a16="http://schemas.microsoft.com/office/drawing/2014/main" id="{1DDB41CC-C493-4C7E-A5AA-13679FB2A29A}"/>
                </a:ext>
              </a:extLst>
            </p:cNvPr>
            <p:cNvSpPr/>
            <p:nvPr/>
          </p:nvSpPr>
          <p:spPr>
            <a:xfrm>
              <a:off x="-419633" y="-620268"/>
              <a:ext cx="715668" cy="806354"/>
            </a:xfrm>
            <a:custGeom>
              <a:avLst/>
              <a:gdLst/>
              <a:ahLst/>
              <a:cxnLst/>
              <a:rect l="l" t="t" r="r" b="b"/>
              <a:pathLst>
                <a:path w="715668" h="806354">
                  <a:moveTo>
                    <a:pt x="0" y="0"/>
                  </a:moveTo>
                  <a:lnTo>
                    <a:pt x="715668" y="0"/>
                  </a:lnTo>
                  <a:lnTo>
                    <a:pt x="715668" y="806354"/>
                  </a:lnTo>
                  <a:lnTo>
                    <a:pt x="0" y="806354"/>
                  </a:lnTo>
                  <a:close/>
                </a:path>
              </a:pathLst>
            </a:custGeom>
            <a:solidFill>
              <a:srgbClr val="EEECE1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4" name="TextBox 20">
              <a:extLst>
                <a:ext uri="{FF2B5EF4-FFF2-40B4-BE49-F238E27FC236}">
                  <a16:creationId xmlns:a16="http://schemas.microsoft.com/office/drawing/2014/main" id="{45BA3656-5E52-4C11-8373-B9D071A417BB}"/>
                </a:ext>
              </a:extLst>
            </p:cNvPr>
            <p:cNvSpPr txBox="1"/>
            <p:nvPr/>
          </p:nvSpPr>
          <p:spPr>
            <a:xfrm>
              <a:off x="0" y="-57150"/>
              <a:ext cx="715668" cy="8635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34" name="Freeform 21">
            <a:extLst>
              <a:ext uri="{FF2B5EF4-FFF2-40B4-BE49-F238E27FC236}">
                <a16:creationId xmlns:a16="http://schemas.microsoft.com/office/drawing/2014/main" id="{241B2406-6A0E-4CCA-95BA-326BB9B25E2D}"/>
              </a:ext>
            </a:extLst>
          </p:cNvPr>
          <p:cNvSpPr/>
          <p:nvPr/>
        </p:nvSpPr>
        <p:spPr>
          <a:xfrm>
            <a:off x="6796891" y="5537821"/>
            <a:ext cx="2717303" cy="3269800"/>
          </a:xfrm>
          <a:custGeom>
            <a:avLst/>
            <a:gdLst/>
            <a:ahLst/>
            <a:cxnLst/>
            <a:rect l="l" t="t" r="r" b="b"/>
            <a:pathLst>
              <a:path w="2717303" h="3269800">
                <a:moveTo>
                  <a:pt x="0" y="0"/>
                </a:moveTo>
                <a:lnTo>
                  <a:pt x="2717302" y="0"/>
                </a:lnTo>
                <a:lnTo>
                  <a:pt x="2717302" y="3269801"/>
                </a:lnTo>
                <a:lnTo>
                  <a:pt x="0" y="32698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944" r="-10203" b="-3831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45" name="Group 18">
            <a:extLst>
              <a:ext uri="{FF2B5EF4-FFF2-40B4-BE49-F238E27FC236}">
                <a16:creationId xmlns:a16="http://schemas.microsoft.com/office/drawing/2014/main" id="{729EBE53-820F-4F5E-938E-E15231C2A2FE}"/>
              </a:ext>
            </a:extLst>
          </p:cNvPr>
          <p:cNvGrpSpPr/>
          <p:nvPr/>
        </p:nvGrpSpPr>
        <p:grpSpPr>
          <a:xfrm>
            <a:off x="10997722" y="5746869"/>
            <a:ext cx="4310597" cy="5416709"/>
            <a:chOff x="-419633" y="-620268"/>
            <a:chExt cx="1135301" cy="1426622"/>
          </a:xfrm>
        </p:grpSpPr>
        <p:sp>
          <p:nvSpPr>
            <p:cNvPr id="46" name="Freeform 19">
              <a:extLst>
                <a:ext uri="{FF2B5EF4-FFF2-40B4-BE49-F238E27FC236}">
                  <a16:creationId xmlns:a16="http://schemas.microsoft.com/office/drawing/2014/main" id="{B96EC65C-397C-421A-A191-4920B4AC9EB0}"/>
                </a:ext>
              </a:extLst>
            </p:cNvPr>
            <p:cNvSpPr/>
            <p:nvPr/>
          </p:nvSpPr>
          <p:spPr>
            <a:xfrm>
              <a:off x="-419633" y="-620268"/>
              <a:ext cx="715668" cy="806354"/>
            </a:xfrm>
            <a:custGeom>
              <a:avLst/>
              <a:gdLst/>
              <a:ahLst/>
              <a:cxnLst/>
              <a:rect l="l" t="t" r="r" b="b"/>
              <a:pathLst>
                <a:path w="715668" h="806354">
                  <a:moveTo>
                    <a:pt x="0" y="0"/>
                  </a:moveTo>
                  <a:lnTo>
                    <a:pt x="715668" y="0"/>
                  </a:lnTo>
                  <a:lnTo>
                    <a:pt x="715668" y="806354"/>
                  </a:lnTo>
                  <a:lnTo>
                    <a:pt x="0" y="806354"/>
                  </a:lnTo>
                  <a:close/>
                </a:path>
              </a:pathLst>
            </a:custGeom>
            <a:solidFill>
              <a:srgbClr val="EEECE1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7" name="TextBox 20">
              <a:extLst>
                <a:ext uri="{FF2B5EF4-FFF2-40B4-BE49-F238E27FC236}">
                  <a16:creationId xmlns:a16="http://schemas.microsoft.com/office/drawing/2014/main" id="{21AEC87B-8B12-4349-904A-01DB7835505C}"/>
                </a:ext>
              </a:extLst>
            </p:cNvPr>
            <p:cNvSpPr txBox="1"/>
            <p:nvPr/>
          </p:nvSpPr>
          <p:spPr>
            <a:xfrm>
              <a:off x="0" y="-57150"/>
              <a:ext cx="715668" cy="8635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pic>
        <p:nvPicPr>
          <p:cNvPr id="35" name="Resim 34">
            <a:extLst>
              <a:ext uri="{FF2B5EF4-FFF2-40B4-BE49-F238E27FC236}">
                <a16:creationId xmlns:a16="http://schemas.microsoft.com/office/drawing/2014/main" id="{304EEAD7-3FCB-4392-B26F-634269B2E1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95"/>
          <a:stretch/>
        </p:blipFill>
        <p:spPr>
          <a:xfrm>
            <a:off x="10352959" y="5742864"/>
            <a:ext cx="3847709" cy="3063964"/>
          </a:xfrm>
          <a:prstGeom prst="rect">
            <a:avLst/>
          </a:prstGeom>
        </p:spPr>
      </p:pic>
      <p:sp>
        <p:nvSpPr>
          <p:cNvPr id="36" name="Metin kutusu 35">
            <a:extLst>
              <a:ext uri="{FF2B5EF4-FFF2-40B4-BE49-F238E27FC236}">
                <a16:creationId xmlns:a16="http://schemas.microsoft.com/office/drawing/2014/main" id="{8D67B98C-B674-4FF4-AB3D-1F08EEE5C7B6}"/>
              </a:ext>
            </a:extLst>
          </p:cNvPr>
          <p:cNvSpPr txBox="1"/>
          <p:nvPr/>
        </p:nvSpPr>
        <p:spPr>
          <a:xfrm>
            <a:off x="2826269" y="8990175"/>
            <a:ext cx="24707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Güldal Süyen</a:t>
            </a:r>
          </a:p>
          <a:p>
            <a:pPr algn="ctr"/>
            <a:r>
              <a:rPr lang="tr-TR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Rektör Yardımcısı</a:t>
            </a:r>
          </a:p>
        </p:txBody>
      </p: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F0BD774D-BAB3-4EA9-8B4D-4F24C5425DF7}"/>
              </a:ext>
            </a:extLst>
          </p:cNvPr>
          <p:cNvSpPr txBox="1"/>
          <p:nvPr/>
        </p:nvSpPr>
        <p:spPr>
          <a:xfrm>
            <a:off x="6974725" y="8990175"/>
            <a:ext cx="24707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İrfan Güney</a:t>
            </a:r>
          </a:p>
          <a:p>
            <a:pPr algn="ctr"/>
            <a:r>
              <a:rPr lang="tr-TR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Rektör Yardımcısı</a:t>
            </a:r>
          </a:p>
        </p:txBody>
      </p:sp>
      <p:sp>
        <p:nvSpPr>
          <p:cNvPr id="38" name="Metin kutusu 37">
            <a:extLst>
              <a:ext uri="{FF2B5EF4-FFF2-40B4-BE49-F238E27FC236}">
                <a16:creationId xmlns:a16="http://schemas.microsoft.com/office/drawing/2014/main" id="{D9E1F0CF-E908-4E87-827A-2BDF4CA4BBD4}"/>
              </a:ext>
            </a:extLst>
          </p:cNvPr>
          <p:cNvSpPr txBox="1"/>
          <p:nvPr/>
        </p:nvSpPr>
        <p:spPr>
          <a:xfrm>
            <a:off x="10873281" y="8990175"/>
            <a:ext cx="311751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Levent Altıntaş</a:t>
            </a:r>
          </a:p>
          <a:p>
            <a:pPr algn="ctr"/>
            <a:r>
              <a:rPr lang="tr-TR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Rektör Yardımcısı</a:t>
            </a:r>
          </a:p>
        </p:txBody>
      </p:sp>
    </p:spTree>
    <p:extLst>
      <p:ext uri="{BB962C8B-B14F-4D97-AF65-F5344CB8AC3E}">
        <p14:creationId xmlns:p14="http://schemas.microsoft.com/office/powerpoint/2010/main" val="1652210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EEA6451-63C9-4729-A559-018146E6A0CE}"/>
              </a:ext>
            </a:extLst>
          </p:cNvPr>
          <p:cNvSpPr/>
          <p:nvPr/>
        </p:nvSpPr>
        <p:spPr>
          <a:xfrm>
            <a:off x="0" y="-24245"/>
            <a:ext cx="18385135" cy="10287000"/>
          </a:xfrm>
          <a:prstGeom prst="rect">
            <a:avLst/>
          </a:prstGeom>
          <a:solidFill>
            <a:srgbClr val="05377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299913D-DB35-4DBC-BA84-73E4B10F20F4}"/>
              </a:ext>
            </a:extLst>
          </p:cNvPr>
          <p:cNvSpPr txBox="1"/>
          <p:nvPr/>
        </p:nvSpPr>
        <p:spPr>
          <a:xfrm>
            <a:off x="9468265" y="731937"/>
            <a:ext cx="73524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DEKANLAR ve MÜDÜRLER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0669D50-872A-44DB-9104-A9846DC9F834}"/>
              </a:ext>
            </a:extLst>
          </p:cNvPr>
          <p:cNvSpPr/>
          <p:nvPr/>
        </p:nvSpPr>
        <p:spPr>
          <a:xfrm>
            <a:off x="16762553" y="1428569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66B8D09C-4899-4B01-9E7C-73CB22E614E1}"/>
              </a:ext>
            </a:extLst>
          </p:cNvPr>
          <p:cNvGrpSpPr/>
          <p:nvPr/>
        </p:nvGrpSpPr>
        <p:grpSpPr>
          <a:xfrm>
            <a:off x="9601200" y="1497149"/>
            <a:ext cx="7086599" cy="187317"/>
            <a:chOff x="0" y="0"/>
            <a:chExt cx="9544135" cy="50800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2F80296-6DC1-4A4C-A296-BE8969ADA274}"/>
                </a:ext>
              </a:extLst>
            </p:cNvPr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Freeform 13">
            <a:extLst>
              <a:ext uri="{FF2B5EF4-FFF2-40B4-BE49-F238E27FC236}">
                <a16:creationId xmlns:a16="http://schemas.microsoft.com/office/drawing/2014/main" id="{B5249C9D-52F0-4546-B138-9205D0C4D246}"/>
              </a:ext>
            </a:extLst>
          </p:cNvPr>
          <p:cNvSpPr/>
          <p:nvPr/>
        </p:nvSpPr>
        <p:spPr>
          <a:xfrm>
            <a:off x="11314452" y="2529601"/>
            <a:ext cx="2137331" cy="2491801"/>
          </a:xfrm>
          <a:custGeom>
            <a:avLst/>
            <a:gdLst/>
            <a:ahLst/>
            <a:cxnLst/>
            <a:rect l="l" t="t" r="r" b="b"/>
            <a:pathLst>
              <a:path w="2137331" h="2491801">
                <a:moveTo>
                  <a:pt x="0" y="0"/>
                </a:moveTo>
                <a:lnTo>
                  <a:pt x="2137330" y="0"/>
                </a:lnTo>
                <a:lnTo>
                  <a:pt x="2137330" y="2491801"/>
                </a:lnTo>
                <a:lnTo>
                  <a:pt x="0" y="24918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318" t="-10443" r="-35906" b="-88109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A23209B8-9AF0-464C-B177-F39ED2E9740D}"/>
              </a:ext>
            </a:extLst>
          </p:cNvPr>
          <p:cNvSpPr/>
          <p:nvPr/>
        </p:nvSpPr>
        <p:spPr>
          <a:xfrm>
            <a:off x="9928304" y="6419604"/>
            <a:ext cx="2195611" cy="2491801"/>
          </a:xfrm>
          <a:custGeom>
            <a:avLst/>
            <a:gdLst/>
            <a:ahLst/>
            <a:cxnLst/>
            <a:rect l="l" t="t" r="r" b="b"/>
            <a:pathLst>
              <a:path w="2195611" h="2491801">
                <a:moveTo>
                  <a:pt x="0" y="0"/>
                </a:moveTo>
                <a:lnTo>
                  <a:pt x="2195611" y="0"/>
                </a:lnTo>
                <a:lnTo>
                  <a:pt x="2195611" y="2491802"/>
                </a:lnTo>
                <a:lnTo>
                  <a:pt x="0" y="24918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0270" t="-4695" r="-64413" b="-27206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9" name="Freeform 15">
            <a:extLst>
              <a:ext uri="{FF2B5EF4-FFF2-40B4-BE49-F238E27FC236}">
                <a16:creationId xmlns:a16="http://schemas.microsoft.com/office/drawing/2014/main" id="{52D4D9EF-33EE-4F7C-B107-41B26B5DB371}"/>
              </a:ext>
            </a:extLst>
          </p:cNvPr>
          <p:cNvSpPr/>
          <p:nvPr/>
        </p:nvSpPr>
        <p:spPr>
          <a:xfrm>
            <a:off x="14249400" y="2529601"/>
            <a:ext cx="2190608" cy="2491801"/>
          </a:xfrm>
          <a:custGeom>
            <a:avLst/>
            <a:gdLst/>
            <a:ahLst/>
            <a:cxnLst/>
            <a:rect l="l" t="t" r="r" b="b"/>
            <a:pathLst>
              <a:path w="2190608" h="2491801">
                <a:moveTo>
                  <a:pt x="0" y="0"/>
                </a:moveTo>
                <a:lnTo>
                  <a:pt x="2190609" y="0"/>
                </a:lnTo>
                <a:lnTo>
                  <a:pt x="2190609" y="2491801"/>
                </a:lnTo>
                <a:lnTo>
                  <a:pt x="0" y="24918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315" t="-43043" r="-14928" b="-2617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2CF12E68-7893-4922-A314-E9B309524FAE}"/>
              </a:ext>
            </a:extLst>
          </p:cNvPr>
          <p:cNvSpPr/>
          <p:nvPr/>
        </p:nvSpPr>
        <p:spPr>
          <a:xfrm>
            <a:off x="5113351" y="2534657"/>
            <a:ext cx="2189658" cy="2491801"/>
          </a:xfrm>
          <a:custGeom>
            <a:avLst/>
            <a:gdLst/>
            <a:ahLst/>
            <a:cxnLst/>
            <a:rect l="l" t="t" r="r" b="b"/>
            <a:pathLst>
              <a:path w="2189658" h="2491801">
                <a:moveTo>
                  <a:pt x="0" y="0"/>
                </a:moveTo>
                <a:lnTo>
                  <a:pt x="2189659" y="0"/>
                </a:lnTo>
                <a:lnTo>
                  <a:pt x="2189659" y="2491801"/>
                </a:lnTo>
                <a:lnTo>
                  <a:pt x="0" y="24918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3879" t="-5445" r="-58115" b="-2452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AC158D67-C46E-46AC-BFDD-8C552D7E7CCA}"/>
              </a:ext>
            </a:extLst>
          </p:cNvPr>
          <p:cNvSpPr/>
          <p:nvPr/>
        </p:nvSpPr>
        <p:spPr>
          <a:xfrm>
            <a:off x="8183644" y="2529627"/>
            <a:ext cx="2333191" cy="2491801"/>
          </a:xfrm>
          <a:custGeom>
            <a:avLst/>
            <a:gdLst/>
            <a:ahLst/>
            <a:cxnLst/>
            <a:rect l="l" t="t" r="r" b="b"/>
            <a:pathLst>
              <a:path w="2333191" h="2491801">
                <a:moveTo>
                  <a:pt x="0" y="0"/>
                </a:moveTo>
                <a:lnTo>
                  <a:pt x="2333190" y="0"/>
                </a:lnTo>
                <a:lnTo>
                  <a:pt x="2333190" y="2491801"/>
                </a:lnTo>
                <a:lnTo>
                  <a:pt x="0" y="24918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4782" t="-24711" r="-13109" b="-8313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7A2D7AB7-129C-483E-B939-0E818DD9874D}"/>
              </a:ext>
            </a:extLst>
          </p:cNvPr>
          <p:cNvSpPr/>
          <p:nvPr/>
        </p:nvSpPr>
        <p:spPr>
          <a:xfrm>
            <a:off x="2087628" y="2529627"/>
            <a:ext cx="2149261" cy="2491801"/>
          </a:xfrm>
          <a:custGeom>
            <a:avLst/>
            <a:gdLst/>
            <a:ahLst/>
            <a:cxnLst/>
            <a:rect l="l" t="t" r="r" b="b"/>
            <a:pathLst>
              <a:path w="2149261" h="2491801">
                <a:moveTo>
                  <a:pt x="0" y="0"/>
                </a:moveTo>
                <a:lnTo>
                  <a:pt x="2149261" y="0"/>
                </a:lnTo>
                <a:lnTo>
                  <a:pt x="2149261" y="2491801"/>
                </a:lnTo>
                <a:lnTo>
                  <a:pt x="0" y="24918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0707" t="-2607" b="-66606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4" name="Group 19">
            <a:extLst>
              <a:ext uri="{FF2B5EF4-FFF2-40B4-BE49-F238E27FC236}">
                <a16:creationId xmlns:a16="http://schemas.microsoft.com/office/drawing/2014/main" id="{D0898FBA-6DEA-4EFE-A9E7-67740B869FC1}"/>
              </a:ext>
            </a:extLst>
          </p:cNvPr>
          <p:cNvGrpSpPr/>
          <p:nvPr/>
        </p:nvGrpSpPr>
        <p:grpSpPr>
          <a:xfrm>
            <a:off x="6516227" y="6419604"/>
            <a:ext cx="2154230" cy="2491801"/>
            <a:chOff x="0" y="0"/>
            <a:chExt cx="567369" cy="656277"/>
          </a:xfrm>
        </p:grpSpPr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16469C2D-DFF5-4799-9B41-6A54574968A7}"/>
                </a:ext>
              </a:extLst>
            </p:cNvPr>
            <p:cNvSpPr/>
            <p:nvPr/>
          </p:nvSpPr>
          <p:spPr>
            <a:xfrm>
              <a:off x="0" y="0"/>
              <a:ext cx="567369" cy="656277"/>
            </a:xfrm>
            <a:custGeom>
              <a:avLst/>
              <a:gdLst/>
              <a:ahLst/>
              <a:cxnLst/>
              <a:rect l="l" t="t" r="r" b="b"/>
              <a:pathLst>
                <a:path w="567369" h="656277">
                  <a:moveTo>
                    <a:pt x="0" y="0"/>
                  </a:moveTo>
                  <a:lnTo>
                    <a:pt x="567369" y="0"/>
                  </a:lnTo>
                  <a:lnTo>
                    <a:pt x="567369" y="656277"/>
                  </a:lnTo>
                  <a:lnTo>
                    <a:pt x="0" y="656277"/>
                  </a:lnTo>
                  <a:close/>
                </a:path>
              </a:pathLst>
            </a:custGeom>
            <a:solidFill>
              <a:srgbClr val="EEECE1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TextBox 21">
              <a:extLst>
                <a:ext uri="{FF2B5EF4-FFF2-40B4-BE49-F238E27FC236}">
                  <a16:creationId xmlns:a16="http://schemas.microsoft.com/office/drawing/2014/main" id="{31C3D559-609F-4F1D-9914-33A8B944809B}"/>
                </a:ext>
              </a:extLst>
            </p:cNvPr>
            <p:cNvSpPr txBox="1"/>
            <p:nvPr/>
          </p:nvSpPr>
          <p:spPr>
            <a:xfrm>
              <a:off x="0" y="-57150"/>
              <a:ext cx="567369" cy="713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3" name="Freeform 22">
            <a:extLst>
              <a:ext uri="{FF2B5EF4-FFF2-40B4-BE49-F238E27FC236}">
                <a16:creationId xmlns:a16="http://schemas.microsoft.com/office/drawing/2014/main" id="{DDDB96DC-6C34-4E38-A32A-A691C8D9B8D4}"/>
              </a:ext>
            </a:extLst>
          </p:cNvPr>
          <p:cNvSpPr/>
          <p:nvPr/>
        </p:nvSpPr>
        <p:spPr>
          <a:xfrm>
            <a:off x="6101596" y="5922577"/>
            <a:ext cx="2851068" cy="2988829"/>
          </a:xfrm>
          <a:custGeom>
            <a:avLst/>
            <a:gdLst/>
            <a:ahLst/>
            <a:cxnLst/>
            <a:rect l="l" t="t" r="r" b="b"/>
            <a:pathLst>
              <a:path w="2851068" h="2988829">
                <a:moveTo>
                  <a:pt x="0" y="0"/>
                </a:moveTo>
                <a:lnTo>
                  <a:pt x="2851067" y="0"/>
                </a:lnTo>
                <a:lnTo>
                  <a:pt x="2851067" y="2988829"/>
                </a:lnTo>
                <a:lnTo>
                  <a:pt x="0" y="29888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4317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7E5A2A47-2217-4E17-AD81-944D4BFA9F3D}"/>
              </a:ext>
            </a:extLst>
          </p:cNvPr>
          <p:cNvSpPr txBox="1"/>
          <p:nvPr/>
        </p:nvSpPr>
        <p:spPr>
          <a:xfrm>
            <a:off x="4866228" y="5227656"/>
            <a:ext cx="2470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Mert Ülgen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Eczacılık Fakültesi Dekanı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C7333989-491C-4345-8029-E3AB60CFABDF}"/>
              </a:ext>
            </a:extLst>
          </p:cNvPr>
          <p:cNvSpPr txBox="1"/>
          <p:nvPr/>
        </p:nvSpPr>
        <p:spPr>
          <a:xfrm>
            <a:off x="14158285" y="5265572"/>
            <a:ext cx="24707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İnci User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İnsan ve Toplum Bilimleri Fakültesi Dekanı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FF283CF-9CCC-46B1-8CC4-370A69BA417F}"/>
              </a:ext>
            </a:extLst>
          </p:cNvPr>
          <p:cNvSpPr txBox="1"/>
          <p:nvPr/>
        </p:nvSpPr>
        <p:spPr>
          <a:xfrm>
            <a:off x="11067314" y="5144191"/>
            <a:ext cx="24707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Ata Akın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Mühendislik ve Doğa Bilimleri Fakültesi Dekanı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4076F987-0C3B-4EA2-BF87-989FAB5779F4}"/>
              </a:ext>
            </a:extLst>
          </p:cNvPr>
          <p:cNvSpPr txBox="1"/>
          <p:nvPr/>
        </p:nvSpPr>
        <p:spPr>
          <a:xfrm>
            <a:off x="7957199" y="5227655"/>
            <a:ext cx="2470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Murat Baş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Sağlık Bilimleri Fakültesi Dekanı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1D8BA6D7-08C2-4EB3-82A8-0F8D6DBF2349}"/>
              </a:ext>
            </a:extLst>
          </p:cNvPr>
          <p:cNvSpPr txBox="1"/>
          <p:nvPr/>
        </p:nvSpPr>
        <p:spPr>
          <a:xfrm>
            <a:off x="1926890" y="5227654"/>
            <a:ext cx="2470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Nadi Bakırcı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Tıp Fakültesi Dekanı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AA3C58F3-EC51-4E81-AADA-25A528111CE8}"/>
              </a:ext>
            </a:extLst>
          </p:cNvPr>
          <p:cNvSpPr txBox="1"/>
          <p:nvPr/>
        </p:nvSpPr>
        <p:spPr>
          <a:xfrm>
            <a:off x="6357974" y="9128396"/>
            <a:ext cx="24707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Dr. M. Olcay Çizmeli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Sağlık Hizmetleri Meslek Yüksekokulu Müdürü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7C886E90-0D24-4C18-B3D9-64EBCFA1D3B1}"/>
              </a:ext>
            </a:extLst>
          </p:cNvPr>
          <p:cNvSpPr txBox="1"/>
          <p:nvPr/>
        </p:nvSpPr>
        <p:spPr>
          <a:xfrm>
            <a:off x="9785997" y="9216009"/>
            <a:ext cx="2470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Doç. Dr. M. Emin Aksoy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Meslek Yüksekokulu Müdürü</a:t>
            </a:r>
          </a:p>
        </p:txBody>
      </p:sp>
    </p:spTree>
    <p:extLst>
      <p:ext uri="{BB962C8B-B14F-4D97-AF65-F5344CB8AC3E}">
        <p14:creationId xmlns:p14="http://schemas.microsoft.com/office/powerpoint/2010/main" val="468420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F11351E-EE58-4524-92FD-CF908C8EF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95" name="Metin kutusu 94">
            <a:extLst>
              <a:ext uri="{FF2B5EF4-FFF2-40B4-BE49-F238E27FC236}">
                <a16:creationId xmlns:a16="http://schemas.microsoft.com/office/drawing/2014/main" id="{8E8077AA-D87F-485E-B972-6B8B8998F646}"/>
              </a:ext>
            </a:extLst>
          </p:cNvPr>
          <p:cNvSpPr txBox="1"/>
          <p:nvPr/>
        </p:nvSpPr>
        <p:spPr>
          <a:xfrm>
            <a:off x="9934921" y="810718"/>
            <a:ext cx="66842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GENEL SEKRETERLİK </a:t>
            </a:r>
          </a:p>
        </p:txBody>
      </p:sp>
      <p:sp>
        <p:nvSpPr>
          <p:cNvPr id="97" name="Metin kutusu 96">
            <a:extLst>
              <a:ext uri="{FF2B5EF4-FFF2-40B4-BE49-F238E27FC236}">
                <a16:creationId xmlns:a16="http://schemas.microsoft.com/office/drawing/2014/main" id="{D0B82A16-3318-45B6-A2FF-78A9DA042E06}"/>
              </a:ext>
            </a:extLst>
          </p:cNvPr>
          <p:cNvSpPr txBox="1"/>
          <p:nvPr/>
        </p:nvSpPr>
        <p:spPr>
          <a:xfrm>
            <a:off x="7935123" y="2672257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İdris Sarıaydın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Genel Sekreter</a:t>
            </a:r>
          </a:p>
        </p:txBody>
      </p:sp>
      <p:sp>
        <p:nvSpPr>
          <p:cNvPr id="47" name="Metin kutusu 46">
            <a:extLst>
              <a:ext uri="{FF2B5EF4-FFF2-40B4-BE49-F238E27FC236}">
                <a16:creationId xmlns:a16="http://schemas.microsoft.com/office/drawing/2014/main" id="{5A5DC585-B79B-4FC1-8EBB-DE7A829DBBBE}"/>
              </a:ext>
            </a:extLst>
          </p:cNvPr>
          <p:cNvSpPr txBox="1"/>
          <p:nvPr/>
        </p:nvSpPr>
        <p:spPr>
          <a:xfrm>
            <a:off x="5213144" y="4820335"/>
            <a:ext cx="31399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Eda Aktürk Yılmazer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Bilgi Sistemleri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Müdür Yardımcısı</a:t>
            </a:r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D3F11A54-C060-4D2D-8E01-C70E31335A95}"/>
              </a:ext>
            </a:extLst>
          </p:cNvPr>
          <p:cNvSpPr txBox="1"/>
          <p:nvPr/>
        </p:nvSpPr>
        <p:spPr>
          <a:xfrm>
            <a:off x="7574032" y="4912668"/>
            <a:ext cx="3139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Selçuk </a:t>
            </a:r>
            <a:r>
              <a:rPr lang="tr-TR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Terkan</a:t>
            </a:r>
            <a:endParaRPr lang="tr-TR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Bilgi Teknolojileri Müdürü</a:t>
            </a:r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BECD052D-C504-467F-AB7E-216D56229BF9}"/>
              </a:ext>
            </a:extLst>
          </p:cNvPr>
          <p:cNvSpPr txBox="1"/>
          <p:nvPr/>
        </p:nvSpPr>
        <p:spPr>
          <a:xfrm>
            <a:off x="9934921" y="4912668"/>
            <a:ext cx="3139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Hasan Kavaklı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Biyomedikal Sorumlusu</a:t>
            </a:r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834096A0-898B-4945-A59E-EA0C78A2C633}"/>
              </a:ext>
            </a:extLst>
          </p:cNvPr>
          <p:cNvSpPr txBox="1"/>
          <p:nvPr/>
        </p:nvSpPr>
        <p:spPr>
          <a:xfrm>
            <a:off x="12356442" y="4912668"/>
            <a:ext cx="31399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Nihan Güneş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İnsan Kaynakları Müdürü</a:t>
            </a:r>
          </a:p>
        </p:txBody>
      </p:sp>
      <p:sp>
        <p:nvSpPr>
          <p:cNvPr id="52" name="Metin kutusu 51">
            <a:extLst>
              <a:ext uri="{FF2B5EF4-FFF2-40B4-BE49-F238E27FC236}">
                <a16:creationId xmlns:a16="http://schemas.microsoft.com/office/drawing/2014/main" id="{F033E451-4B84-4322-B89B-8C3FC96FEA05}"/>
              </a:ext>
            </a:extLst>
          </p:cNvPr>
          <p:cNvSpPr txBox="1"/>
          <p:nvPr/>
        </p:nvSpPr>
        <p:spPr>
          <a:xfrm>
            <a:off x="14858276" y="4912668"/>
            <a:ext cx="2514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Mehmet Ay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İşletme Müdürü</a:t>
            </a:r>
          </a:p>
        </p:txBody>
      </p:sp>
      <p:sp>
        <p:nvSpPr>
          <p:cNvPr id="55" name="Metin kutusu 54">
            <a:extLst>
              <a:ext uri="{FF2B5EF4-FFF2-40B4-BE49-F238E27FC236}">
                <a16:creationId xmlns:a16="http://schemas.microsoft.com/office/drawing/2014/main" id="{2FF26738-159C-47DD-B753-ADE0443ED641}"/>
              </a:ext>
            </a:extLst>
          </p:cNvPr>
          <p:cNvSpPr txBox="1"/>
          <p:nvPr/>
        </p:nvSpPr>
        <p:spPr>
          <a:xfrm>
            <a:off x="3205511" y="732208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S. Pelin Durguner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Kariyer Gelişim  Ofisi Sorumlusu</a:t>
            </a:r>
          </a:p>
        </p:txBody>
      </p:sp>
      <p:sp>
        <p:nvSpPr>
          <p:cNvPr id="57" name="Metin kutusu 56">
            <a:extLst>
              <a:ext uri="{FF2B5EF4-FFF2-40B4-BE49-F238E27FC236}">
                <a16:creationId xmlns:a16="http://schemas.microsoft.com/office/drawing/2014/main" id="{7E429CCD-43A2-47A4-92C1-5EE9829E7C78}"/>
              </a:ext>
            </a:extLst>
          </p:cNvPr>
          <p:cNvSpPr txBox="1"/>
          <p:nvPr/>
        </p:nvSpPr>
        <p:spPr>
          <a:xfrm>
            <a:off x="7587384" y="7229751"/>
            <a:ext cx="3113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Ayça Aydemir Mazlumoğlu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Kütüphane ve Elektronik 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Kaynaklar Müdürü</a:t>
            </a:r>
          </a:p>
        </p:txBody>
      </p:sp>
      <p:sp>
        <p:nvSpPr>
          <p:cNvPr id="58" name="Metin kutusu 57">
            <a:extLst>
              <a:ext uri="{FF2B5EF4-FFF2-40B4-BE49-F238E27FC236}">
                <a16:creationId xmlns:a16="http://schemas.microsoft.com/office/drawing/2014/main" id="{3271F5E3-5958-45A1-9D3E-B291B7D7346E}"/>
              </a:ext>
            </a:extLst>
          </p:cNvPr>
          <p:cNvSpPr txBox="1"/>
          <p:nvPr/>
        </p:nvSpPr>
        <p:spPr>
          <a:xfrm>
            <a:off x="12633326" y="732208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Menekşe </a:t>
            </a:r>
            <a:r>
              <a:rPr lang="tr-TR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Övet</a:t>
            </a:r>
            <a:endParaRPr lang="tr-TR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 İşleri Müdürü</a:t>
            </a:r>
          </a:p>
        </p:txBody>
      </p:sp>
      <p:sp>
        <p:nvSpPr>
          <p:cNvPr id="59" name="Metin kutusu 58">
            <a:extLst>
              <a:ext uri="{FF2B5EF4-FFF2-40B4-BE49-F238E27FC236}">
                <a16:creationId xmlns:a16="http://schemas.microsoft.com/office/drawing/2014/main" id="{AD778FD2-BDCA-4ABC-BFDC-3C9D7C570B40}"/>
              </a:ext>
            </a:extLst>
          </p:cNvPr>
          <p:cNvSpPr txBox="1"/>
          <p:nvPr/>
        </p:nvSpPr>
        <p:spPr>
          <a:xfrm>
            <a:off x="13778925" y="968546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Serda</a:t>
            </a:r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Akyol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Yurtlar Müdürü</a:t>
            </a:r>
          </a:p>
        </p:txBody>
      </p:sp>
      <p:sp>
        <p:nvSpPr>
          <p:cNvPr id="60" name="Metin kutusu 59">
            <a:extLst>
              <a:ext uri="{FF2B5EF4-FFF2-40B4-BE49-F238E27FC236}">
                <a16:creationId xmlns:a16="http://schemas.microsoft.com/office/drawing/2014/main" id="{F8AE689B-49C4-46C1-95FF-9E5FBE34B760}"/>
              </a:ext>
            </a:extLst>
          </p:cNvPr>
          <p:cNvSpPr txBox="1"/>
          <p:nvPr/>
        </p:nvSpPr>
        <p:spPr>
          <a:xfrm>
            <a:off x="15011400" y="732208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Selçuk Marangoz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Sağlık, Kültür ve Spor Müdürü</a:t>
            </a:r>
          </a:p>
        </p:txBody>
      </p:sp>
      <p:sp>
        <p:nvSpPr>
          <p:cNvPr id="62" name="Metin kutusu 61">
            <a:extLst>
              <a:ext uri="{FF2B5EF4-FFF2-40B4-BE49-F238E27FC236}">
                <a16:creationId xmlns:a16="http://schemas.microsoft.com/office/drawing/2014/main" id="{A51E06EB-5906-4266-8052-2789840CC29B}"/>
              </a:ext>
            </a:extLst>
          </p:cNvPr>
          <p:cNvSpPr txBox="1"/>
          <p:nvPr/>
        </p:nvSpPr>
        <p:spPr>
          <a:xfrm>
            <a:off x="2061335" y="968546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Yasemin Kızılkaya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Satın Alma Müdürü</a:t>
            </a:r>
          </a:p>
        </p:txBody>
      </p:sp>
      <p:sp>
        <p:nvSpPr>
          <p:cNvPr id="63" name="Metin kutusu 62">
            <a:extLst>
              <a:ext uri="{FF2B5EF4-FFF2-40B4-BE49-F238E27FC236}">
                <a16:creationId xmlns:a16="http://schemas.microsoft.com/office/drawing/2014/main" id="{86F5679F-922E-4AB6-9F4D-B18011CC11E3}"/>
              </a:ext>
            </a:extLst>
          </p:cNvPr>
          <p:cNvSpPr txBox="1"/>
          <p:nvPr/>
        </p:nvSpPr>
        <p:spPr>
          <a:xfrm>
            <a:off x="4342020" y="968546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Sibel Seymen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 Merkezi Yöneticisi</a:t>
            </a:r>
          </a:p>
        </p:txBody>
      </p:sp>
      <p:sp>
        <p:nvSpPr>
          <p:cNvPr id="64" name="Metin kutusu 63">
            <a:extLst>
              <a:ext uri="{FF2B5EF4-FFF2-40B4-BE49-F238E27FC236}">
                <a16:creationId xmlns:a16="http://schemas.microsoft.com/office/drawing/2014/main" id="{5F347644-60A3-425F-BE1D-29A27A07A61B}"/>
              </a:ext>
            </a:extLst>
          </p:cNvPr>
          <p:cNvSpPr txBox="1"/>
          <p:nvPr/>
        </p:nvSpPr>
        <p:spPr>
          <a:xfrm>
            <a:off x="10255252" y="7322084"/>
            <a:ext cx="2514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Oktay Özbek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Mali İşler Müdürü</a:t>
            </a:r>
          </a:p>
        </p:txBody>
      </p:sp>
      <p:sp>
        <p:nvSpPr>
          <p:cNvPr id="65" name="Metin kutusu 64">
            <a:extLst>
              <a:ext uri="{FF2B5EF4-FFF2-40B4-BE49-F238E27FC236}">
                <a16:creationId xmlns:a16="http://schemas.microsoft.com/office/drawing/2014/main" id="{A0990496-49C0-4BDD-89B6-F3A502CA0D1F}"/>
              </a:ext>
            </a:extLst>
          </p:cNvPr>
          <p:cNvSpPr txBox="1"/>
          <p:nvPr/>
        </p:nvSpPr>
        <p:spPr>
          <a:xfrm>
            <a:off x="6734354" y="968546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Emre Özkan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Teknik Hizmetler Müdürü</a:t>
            </a:r>
          </a:p>
        </p:txBody>
      </p:sp>
      <p:sp>
        <p:nvSpPr>
          <p:cNvPr id="66" name="Metin kutusu 65">
            <a:extLst>
              <a:ext uri="{FF2B5EF4-FFF2-40B4-BE49-F238E27FC236}">
                <a16:creationId xmlns:a16="http://schemas.microsoft.com/office/drawing/2014/main" id="{B7A9505C-5445-4044-8F25-71A46FC13BFC}"/>
              </a:ext>
            </a:extLst>
          </p:cNvPr>
          <p:cNvSpPr txBox="1"/>
          <p:nvPr/>
        </p:nvSpPr>
        <p:spPr>
          <a:xfrm>
            <a:off x="9105906" y="9593135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Gamze Kemerli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Uluslararası Öğrenciler ve Akademik İlişkiler Müdürü</a:t>
            </a:r>
          </a:p>
        </p:txBody>
      </p:sp>
      <p:sp>
        <p:nvSpPr>
          <p:cNvPr id="74" name="Metin kutusu 73">
            <a:extLst>
              <a:ext uri="{FF2B5EF4-FFF2-40B4-BE49-F238E27FC236}">
                <a16:creationId xmlns:a16="http://schemas.microsoft.com/office/drawing/2014/main" id="{71D1D86A-1521-40B7-9C4E-935804679309}"/>
              </a:ext>
            </a:extLst>
          </p:cNvPr>
          <p:cNvSpPr txBox="1"/>
          <p:nvPr/>
        </p:nvSpPr>
        <p:spPr>
          <a:xfrm>
            <a:off x="5599320" y="7322084"/>
            <a:ext cx="2514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Zeynep Çuhacı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Kurumsal İletişim Müdürü</a:t>
            </a:r>
          </a:p>
        </p:txBody>
      </p:sp>
      <p:sp>
        <p:nvSpPr>
          <p:cNvPr id="75" name="Metin kutusu 74">
            <a:extLst>
              <a:ext uri="{FF2B5EF4-FFF2-40B4-BE49-F238E27FC236}">
                <a16:creationId xmlns:a16="http://schemas.microsoft.com/office/drawing/2014/main" id="{752BD756-018F-413F-A83E-D4EB516748BD}"/>
              </a:ext>
            </a:extLst>
          </p:cNvPr>
          <p:cNvSpPr txBox="1"/>
          <p:nvPr/>
        </p:nvSpPr>
        <p:spPr>
          <a:xfrm>
            <a:off x="936974" y="4808793"/>
            <a:ext cx="2470736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Okan Kabaoğlu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Aday Öğrenci İlişkileri ve 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Tanıtım Müdürlüğü Sorumlusu</a:t>
            </a:r>
          </a:p>
        </p:txBody>
      </p:sp>
      <p:sp>
        <p:nvSpPr>
          <p:cNvPr id="77" name="Metin kutusu 76">
            <a:extLst>
              <a:ext uri="{FF2B5EF4-FFF2-40B4-BE49-F238E27FC236}">
                <a16:creationId xmlns:a16="http://schemas.microsoft.com/office/drawing/2014/main" id="{F8B307E6-1201-4100-A821-49A12ACE0E68}"/>
              </a:ext>
            </a:extLst>
          </p:cNvPr>
          <p:cNvSpPr txBox="1"/>
          <p:nvPr/>
        </p:nvSpPr>
        <p:spPr>
          <a:xfrm>
            <a:off x="3318635" y="4808793"/>
            <a:ext cx="2514600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Özgür Güler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Aday Öğrenci İlişkileri ve 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Tanıtım Müdürlüğü Sorumlusu</a:t>
            </a:r>
          </a:p>
        </p:txBody>
      </p:sp>
      <p:sp>
        <p:nvSpPr>
          <p:cNvPr id="73" name="Freeform 5">
            <a:extLst>
              <a:ext uri="{FF2B5EF4-FFF2-40B4-BE49-F238E27FC236}">
                <a16:creationId xmlns:a16="http://schemas.microsoft.com/office/drawing/2014/main" id="{6B1C36E5-1F33-4787-AE06-A32DE6D87B8C}"/>
              </a:ext>
            </a:extLst>
          </p:cNvPr>
          <p:cNvSpPr/>
          <p:nvPr/>
        </p:nvSpPr>
        <p:spPr>
          <a:xfrm>
            <a:off x="16762553" y="1428569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79" name="Group 7">
            <a:extLst>
              <a:ext uri="{FF2B5EF4-FFF2-40B4-BE49-F238E27FC236}">
                <a16:creationId xmlns:a16="http://schemas.microsoft.com/office/drawing/2014/main" id="{AAA12B9C-B621-48F2-AC91-88BE411FF451}"/>
              </a:ext>
            </a:extLst>
          </p:cNvPr>
          <p:cNvGrpSpPr/>
          <p:nvPr/>
        </p:nvGrpSpPr>
        <p:grpSpPr>
          <a:xfrm>
            <a:off x="10502015" y="1592581"/>
            <a:ext cx="6185784" cy="83892"/>
            <a:chOff x="0" y="0"/>
            <a:chExt cx="9544135" cy="50800"/>
          </a:xfrm>
        </p:grpSpPr>
        <p:sp>
          <p:nvSpPr>
            <p:cNvPr id="80" name="Freeform 8">
              <a:extLst>
                <a:ext uri="{FF2B5EF4-FFF2-40B4-BE49-F238E27FC236}">
                  <a16:creationId xmlns:a16="http://schemas.microsoft.com/office/drawing/2014/main" id="{C95B3F40-D847-434F-AE56-9AD4F1B16609}"/>
                </a:ext>
              </a:extLst>
            </p:cNvPr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81" name="Metin kutusu 80">
            <a:extLst>
              <a:ext uri="{FF2B5EF4-FFF2-40B4-BE49-F238E27FC236}">
                <a16:creationId xmlns:a16="http://schemas.microsoft.com/office/drawing/2014/main" id="{3D941460-0072-42AF-B7E5-F6FB59244A9D}"/>
              </a:ext>
            </a:extLst>
          </p:cNvPr>
          <p:cNvSpPr txBox="1"/>
          <p:nvPr/>
        </p:nvSpPr>
        <p:spPr>
          <a:xfrm>
            <a:off x="11377173" y="9685468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Semra Öztürk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Yazı İşleri Müdürü</a:t>
            </a:r>
          </a:p>
        </p:txBody>
      </p:sp>
      <p:sp>
        <p:nvSpPr>
          <p:cNvPr id="83" name="Metin kutusu 82">
            <a:extLst>
              <a:ext uri="{FF2B5EF4-FFF2-40B4-BE49-F238E27FC236}">
                <a16:creationId xmlns:a16="http://schemas.microsoft.com/office/drawing/2014/main" id="{4025B0CF-1955-4FA0-9250-8C78203EBF8E}"/>
              </a:ext>
            </a:extLst>
          </p:cNvPr>
          <p:cNvSpPr txBox="1"/>
          <p:nvPr/>
        </p:nvSpPr>
        <p:spPr>
          <a:xfrm>
            <a:off x="762000" y="7322084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Seda Tezkan</a:t>
            </a:r>
          </a:p>
          <a:p>
            <a:pPr algn="ctr"/>
            <a:r>
              <a:rPr lang="tr-T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Kalite Koordinatörü</a:t>
            </a:r>
          </a:p>
        </p:txBody>
      </p:sp>
      <p:pic>
        <p:nvPicPr>
          <p:cNvPr id="31" name="Resim 30">
            <a:extLst>
              <a:ext uri="{FF2B5EF4-FFF2-40B4-BE49-F238E27FC236}">
                <a16:creationId xmlns:a16="http://schemas.microsoft.com/office/drawing/2014/main" id="{3C9E3CA1-50FD-4D0F-939D-BD731DABDD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6" t="3409" r="10196" b="15173"/>
          <a:stretch/>
        </p:blipFill>
        <p:spPr>
          <a:xfrm>
            <a:off x="10727386" y="5537529"/>
            <a:ext cx="1464614" cy="169222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3D5F7B2-3F6C-4AC5-94E2-5EFCC1ABBD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9" t="40344" r="15247" b="3717"/>
          <a:stretch/>
        </p:blipFill>
        <p:spPr>
          <a:xfrm flipH="1">
            <a:off x="9576291" y="7881001"/>
            <a:ext cx="1573829" cy="172538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8267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5F33EE4-B062-4B48-A202-D4EDECD09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CFB96F74-92BC-45C5-B0AB-E87AADE8D097}"/>
              </a:ext>
            </a:extLst>
          </p:cNvPr>
          <p:cNvSpPr txBox="1"/>
          <p:nvPr/>
        </p:nvSpPr>
        <p:spPr>
          <a:xfrm>
            <a:off x="9171709" y="839207"/>
            <a:ext cx="9216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ENSTİTÜ VE FAKÜLTE SEKRETERLİĞİ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E6E202E-CF5F-4498-84FA-C375F9661180}"/>
              </a:ext>
            </a:extLst>
          </p:cNvPr>
          <p:cNvSpPr/>
          <p:nvPr/>
        </p:nvSpPr>
        <p:spPr>
          <a:xfrm>
            <a:off x="16762553" y="14855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0AD29B4C-DDA6-4CAB-ADA0-BDC2E6DA33EA}"/>
              </a:ext>
            </a:extLst>
          </p:cNvPr>
          <p:cNvGrpSpPr/>
          <p:nvPr/>
        </p:nvGrpSpPr>
        <p:grpSpPr>
          <a:xfrm>
            <a:off x="9829800" y="1592581"/>
            <a:ext cx="6857999" cy="141150"/>
            <a:chOff x="0" y="0"/>
            <a:chExt cx="9544135" cy="50800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3838E05-8D75-4BE6-A660-46991ED123DE}"/>
                </a:ext>
              </a:extLst>
            </p:cNvPr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8" name="Metin kutusu 7">
            <a:extLst>
              <a:ext uri="{FF2B5EF4-FFF2-40B4-BE49-F238E27FC236}">
                <a16:creationId xmlns:a16="http://schemas.microsoft.com/office/drawing/2014/main" id="{53E4DA14-AC8D-476C-B349-61EEF9B05C2A}"/>
              </a:ext>
            </a:extLst>
          </p:cNvPr>
          <p:cNvSpPr txBox="1"/>
          <p:nvPr/>
        </p:nvSpPr>
        <p:spPr>
          <a:xfrm>
            <a:off x="7315200" y="9354464"/>
            <a:ext cx="365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SAĞLIK BİLİMLERİ ENSTİTÜSÜ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6081FD6-5993-45CB-94F5-5270CF8164D8}"/>
              </a:ext>
            </a:extLst>
          </p:cNvPr>
          <p:cNvSpPr txBox="1"/>
          <p:nvPr/>
        </p:nvSpPr>
        <p:spPr>
          <a:xfrm>
            <a:off x="7583969" y="9506864"/>
            <a:ext cx="3153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Esin Akdeniz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Enstitü</a:t>
            </a:r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Sekreteri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esin.akdeniz@acibadem.edu.tr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0216 500 4388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5B51C251-28CA-429B-A221-D2ACF1CC979F}"/>
              </a:ext>
            </a:extLst>
          </p:cNvPr>
          <p:cNvSpPr txBox="1"/>
          <p:nvPr/>
        </p:nvSpPr>
        <p:spPr>
          <a:xfrm>
            <a:off x="3002653" y="4239113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Fatma Yağız</a:t>
            </a:r>
            <a:endParaRPr lang="tr-TR" sz="9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Fakülte</a:t>
            </a:r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Sekreteri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fatma.yagiz@acibadem.edu.tr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0216 500 4024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737DDE78-AF19-4B3F-88A3-E8D19D8A27C3}"/>
              </a:ext>
            </a:extLst>
          </p:cNvPr>
          <p:cNvSpPr txBox="1"/>
          <p:nvPr/>
        </p:nvSpPr>
        <p:spPr>
          <a:xfrm>
            <a:off x="3962400" y="4060384"/>
            <a:ext cx="220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TIP FAKÜLTESİ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493CB118-E43F-4849-871C-F826CF695821}"/>
              </a:ext>
            </a:extLst>
          </p:cNvPr>
          <p:cNvSpPr txBox="1"/>
          <p:nvPr/>
        </p:nvSpPr>
        <p:spPr>
          <a:xfrm>
            <a:off x="6172200" y="4237359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Feride Zehra </a:t>
            </a:r>
            <a:r>
              <a:rPr lang="tr-TR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Şekercan</a:t>
            </a:r>
            <a:endParaRPr lang="tr-TR" sz="9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Fakülte Sekreteri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zehra.Sekercan@acibadem.edu.tr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0216 500 4392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39E277EF-7451-4936-AF9D-6BC83D21B003}"/>
              </a:ext>
            </a:extLst>
          </p:cNvPr>
          <p:cNvSpPr txBox="1"/>
          <p:nvPr/>
        </p:nvSpPr>
        <p:spPr>
          <a:xfrm>
            <a:off x="7162800" y="4058630"/>
            <a:ext cx="220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ECZACILIK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228B6AB8-7FAE-478D-92D6-A246BF7D6F34}"/>
              </a:ext>
            </a:extLst>
          </p:cNvPr>
          <p:cNvSpPr txBox="1"/>
          <p:nvPr/>
        </p:nvSpPr>
        <p:spPr>
          <a:xfrm>
            <a:off x="9220200" y="4238129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Nur </a:t>
            </a:r>
            <a:r>
              <a:rPr lang="de-DE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Övüç</a:t>
            </a:r>
            <a:endParaRPr lang="tr-TR" sz="9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Fakülte</a:t>
            </a:r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Sekreteri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nur.ovuc@acibadem.edu.tr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0216 500 4489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65C9D858-B6E9-41B7-824B-9B9290BE9961}"/>
              </a:ext>
            </a:extLst>
          </p:cNvPr>
          <p:cNvSpPr txBox="1"/>
          <p:nvPr/>
        </p:nvSpPr>
        <p:spPr>
          <a:xfrm>
            <a:off x="10091080" y="4059400"/>
            <a:ext cx="220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SAĞLIK BİLİMLERİ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418810C0-FDB3-4494-AA64-DE743B4C36DD}"/>
              </a:ext>
            </a:extLst>
          </p:cNvPr>
          <p:cNvSpPr txBox="1"/>
          <p:nvPr/>
        </p:nvSpPr>
        <p:spPr>
          <a:xfrm>
            <a:off x="12344400" y="4237359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Belkıs </a:t>
            </a:r>
            <a:r>
              <a:rPr lang="tr-TR" sz="9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Neziroğlu</a:t>
            </a:r>
            <a:endParaRPr lang="tr-TR" sz="9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Fakülte Sekreteri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belkis.neziroglu@acibadem.edu.tr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0216 500 4322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2768FE8B-FD68-4C75-A57C-2BB002A86B44}"/>
              </a:ext>
            </a:extLst>
          </p:cNvPr>
          <p:cNvSpPr txBox="1"/>
          <p:nvPr/>
        </p:nvSpPr>
        <p:spPr>
          <a:xfrm>
            <a:off x="12801600" y="4058630"/>
            <a:ext cx="42398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MÜHENDİSLİK VE DOĞA BİLİMLERİ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3BDB09E3-D96D-40F7-86AD-2182FF917218}"/>
              </a:ext>
            </a:extLst>
          </p:cNvPr>
          <p:cNvSpPr txBox="1"/>
          <p:nvPr/>
        </p:nvSpPr>
        <p:spPr>
          <a:xfrm>
            <a:off x="3048000" y="6889330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Gülgün Cuma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Fakülte Sekreteri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gulgun.cuma@acibadem.edu.tr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0216 500 4151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8F7CB687-E280-45EB-AB4B-F226EA2B88E2}"/>
              </a:ext>
            </a:extLst>
          </p:cNvPr>
          <p:cNvSpPr txBox="1"/>
          <p:nvPr/>
        </p:nvSpPr>
        <p:spPr>
          <a:xfrm>
            <a:off x="3429000" y="6718059"/>
            <a:ext cx="2536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İNSAN VE TOPLUM BİLİMLERİ </a:t>
            </a:r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-</a:t>
            </a:r>
            <a:r>
              <a:rPr lang="es-ES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 MYO</a:t>
            </a:r>
            <a:endParaRPr lang="tr-TR" sz="1000" dirty="0">
              <a:solidFill>
                <a:schemeClr val="bg1"/>
              </a:solidFill>
              <a:latin typeface="Open Sans Bold" panose="020B0806030504020204" charset="0"/>
              <a:ea typeface="Open Sans Bold" panose="020B0806030504020204" charset="0"/>
              <a:cs typeface="Open Sans Bold" panose="020B0806030504020204" charset="0"/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0B67C0A-D61B-44E6-B53C-50888332A039}"/>
              </a:ext>
            </a:extLst>
          </p:cNvPr>
          <p:cNvSpPr txBox="1"/>
          <p:nvPr/>
        </p:nvSpPr>
        <p:spPr>
          <a:xfrm>
            <a:off x="6140022" y="6819900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de-DE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İlknur Şentürk</a:t>
            </a:r>
            <a:endParaRPr lang="tr-TR" sz="9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Yüksekokul</a:t>
            </a:r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9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Sekreteri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ilknur.senturk@acibadem.edu.tr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de-DE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0216 500 4292</a:t>
            </a:r>
            <a:endParaRPr lang="tr-TR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2F47598A-88A2-47B2-967E-1D4D773C06E2}"/>
              </a:ext>
            </a:extLst>
          </p:cNvPr>
          <p:cNvSpPr txBox="1"/>
          <p:nvPr/>
        </p:nvSpPr>
        <p:spPr>
          <a:xfrm>
            <a:off x="7239000" y="6654956"/>
            <a:ext cx="2209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SHMYO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386DAEC9-16C5-458E-8E40-74551E626089}"/>
              </a:ext>
            </a:extLst>
          </p:cNvPr>
          <p:cNvSpPr txBox="1"/>
          <p:nvPr/>
        </p:nvSpPr>
        <p:spPr>
          <a:xfrm>
            <a:off x="9220200" y="6889330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Hüseyin Çağlar Akar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Bölüm Sekreteri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Huseyin.akar@acibadem.edu.tr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0216 500 4326</a:t>
            </a: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2BCDD8D7-9F32-427D-AFFB-161E8C7B097E}"/>
              </a:ext>
            </a:extLst>
          </p:cNvPr>
          <p:cNvSpPr txBox="1"/>
          <p:nvPr/>
        </p:nvSpPr>
        <p:spPr>
          <a:xfrm>
            <a:off x="9171365" y="6564170"/>
            <a:ext cx="3173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000" dirty="0">
              <a:solidFill>
                <a:schemeClr val="bg1"/>
              </a:solidFill>
              <a:latin typeface="Open Sans Bold" panose="020B0806030504020204" charset="0"/>
              <a:ea typeface="Open Sans Bold" panose="020B0806030504020204" charset="0"/>
              <a:cs typeface="Open Sans Bold" panose="020B0806030504020204" charset="0"/>
            </a:endParaRPr>
          </a:p>
          <a:p>
            <a:pPr algn="ctr"/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İNGİLİZCE HAZIRLIK BÖLÜMÜ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EADC3740-2A9C-4562-A607-80880A4EA104}"/>
              </a:ext>
            </a:extLst>
          </p:cNvPr>
          <p:cNvSpPr txBox="1"/>
          <p:nvPr/>
        </p:nvSpPr>
        <p:spPr>
          <a:xfrm>
            <a:off x="12344400" y="6889330"/>
            <a:ext cx="29718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9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Umut Can Ceylan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Bölüm Sekreteri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umut.ceylan@acibadem.edu.tr</a:t>
            </a:r>
          </a:p>
          <a:p>
            <a:pPr algn="ctr"/>
            <a:r>
              <a:rPr lang="tr-TR" sz="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0216 500 4026</a:t>
            </a: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887F4F67-3FF9-4A99-A26C-73F537EC1AE0}"/>
              </a:ext>
            </a:extLst>
          </p:cNvPr>
          <p:cNvSpPr txBox="1"/>
          <p:nvPr/>
        </p:nvSpPr>
        <p:spPr>
          <a:xfrm>
            <a:off x="12929395" y="6718059"/>
            <a:ext cx="3173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ORTAK DERSLER BÖLÜMÜ</a:t>
            </a:r>
          </a:p>
        </p:txBody>
      </p:sp>
      <p:pic>
        <p:nvPicPr>
          <p:cNvPr id="29" name="Resim 28">
            <a:extLst>
              <a:ext uri="{FF2B5EF4-FFF2-40B4-BE49-F238E27FC236}">
                <a16:creationId xmlns:a16="http://schemas.microsoft.com/office/drawing/2014/main" id="{CFCF1C9A-C88C-4E8B-B3FF-F17C9676B6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1" r="-679"/>
          <a:stretch/>
        </p:blipFill>
        <p:spPr>
          <a:xfrm>
            <a:off x="3744002" y="4883690"/>
            <a:ext cx="1513798" cy="177126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333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E7AB9059-2780-49FF-AE7B-5558DC5C88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77" y="-211548"/>
            <a:ext cx="18664085" cy="10498548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9A24D30C-1A6B-47E1-B6A0-D8ABD540C0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435" y="-211548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91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74239" y="-5759271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5000"/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-5603831" y="623545"/>
            <a:ext cx="14641851" cy="8924522"/>
            <a:chOff x="0" y="0"/>
            <a:chExt cx="19522468" cy="118993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522439" cy="11899379"/>
            </a:xfrm>
            <a:custGeom>
              <a:avLst/>
              <a:gdLst/>
              <a:ahLst/>
              <a:cxnLst/>
              <a:rect l="l" t="t" r="r" b="b"/>
              <a:pathLst>
                <a:path w="19522439" h="11899379">
                  <a:moveTo>
                    <a:pt x="13674471" y="0"/>
                  </a:moveTo>
                  <a:cubicBezTo>
                    <a:pt x="16904336" y="0"/>
                    <a:pt x="19522439" y="2663645"/>
                    <a:pt x="19522439" y="5949690"/>
                  </a:cubicBezTo>
                  <a:cubicBezTo>
                    <a:pt x="19522439" y="9235735"/>
                    <a:pt x="16904336" y="11899379"/>
                    <a:pt x="13674471" y="11899379"/>
                  </a:cubicBezTo>
                  <a:lnTo>
                    <a:pt x="5847969" y="11899379"/>
                  </a:lnTo>
                  <a:cubicBezTo>
                    <a:pt x="2618105" y="11899379"/>
                    <a:pt x="0" y="9235735"/>
                    <a:pt x="0" y="5949690"/>
                  </a:cubicBezTo>
                  <a:cubicBezTo>
                    <a:pt x="0" y="2663645"/>
                    <a:pt x="2618105" y="0"/>
                    <a:pt x="5847969" y="0"/>
                  </a:cubicBezTo>
                  <a:lnTo>
                    <a:pt x="13674471" y="0"/>
                  </a:lnTo>
                </a:path>
              </a:pathLst>
            </a:custGeom>
            <a:blipFill>
              <a:blip r:embed="rId4"/>
              <a:stretch>
                <a:fillRect t="-4687" b="-4687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" name="Freeform 5"/>
          <p:cNvSpPr/>
          <p:nvPr/>
        </p:nvSpPr>
        <p:spPr>
          <a:xfrm>
            <a:off x="15300647" y="541741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" name="Freeform 6"/>
          <p:cNvSpPr/>
          <p:nvPr/>
        </p:nvSpPr>
        <p:spPr>
          <a:xfrm rot="-5400000">
            <a:off x="265796" y="8495396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7" name="Group 7"/>
          <p:cNvGrpSpPr/>
          <p:nvPr/>
        </p:nvGrpSpPr>
        <p:grpSpPr>
          <a:xfrm>
            <a:off x="7730657" y="656222"/>
            <a:ext cx="7158101" cy="38100"/>
            <a:chOff x="0" y="0"/>
            <a:chExt cx="9544135" cy="50800"/>
          </a:xfrm>
        </p:grpSpPr>
        <p:sp>
          <p:nvSpPr>
            <p:cNvPr id="8" name="Freeform 8"/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9" name="Freeform 9"/>
          <p:cNvSpPr/>
          <p:nvPr/>
        </p:nvSpPr>
        <p:spPr>
          <a:xfrm>
            <a:off x="5007077" y="8680485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7" y="0"/>
                </a:lnTo>
                <a:lnTo>
                  <a:pt x="11514217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5000"/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13"/>
          <p:cNvSpPr/>
          <p:nvPr/>
        </p:nvSpPr>
        <p:spPr>
          <a:xfrm>
            <a:off x="10382592" y="1770349"/>
            <a:ext cx="6982009" cy="5834109"/>
          </a:xfrm>
          <a:custGeom>
            <a:avLst/>
            <a:gdLst/>
            <a:ahLst/>
            <a:cxnLst/>
            <a:rect l="l" t="t" r="r" b="b"/>
            <a:pathLst>
              <a:path w="6982009" h="5834109">
                <a:moveTo>
                  <a:pt x="0" y="0"/>
                </a:moveTo>
                <a:lnTo>
                  <a:pt x="6982009" y="0"/>
                </a:lnTo>
                <a:lnTo>
                  <a:pt x="6982009" y="5834109"/>
                </a:lnTo>
                <a:lnTo>
                  <a:pt x="0" y="5834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4" name="Group 14"/>
          <p:cNvGrpSpPr/>
          <p:nvPr/>
        </p:nvGrpSpPr>
        <p:grpSpPr>
          <a:xfrm rot="-10800000">
            <a:off x="1478181" y="4431589"/>
            <a:ext cx="8724657" cy="4811875"/>
            <a:chOff x="0" y="0"/>
            <a:chExt cx="2297852" cy="12673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97852" cy="1267325"/>
            </a:xfrm>
            <a:custGeom>
              <a:avLst/>
              <a:gdLst/>
              <a:ahLst/>
              <a:cxnLst/>
              <a:rect l="l" t="t" r="r" b="b"/>
              <a:pathLst>
                <a:path w="2297852" h="1267325">
                  <a:moveTo>
                    <a:pt x="0" y="0"/>
                  </a:moveTo>
                  <a:lnTo>
                    <a:pt x="2297852" y="0"/>
                  </a:lnTo>
                  <a:lnTo>
                    <a:pt x="2297852" y="1267325"/>
                  </a:lnTo>
                  <a:lnTo>
                    <a:pt x="0" y="1267325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2297852" cy="1324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273035" y="4765389"/>
            <a:ext cx="7824736" cy="1027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5500" b="1" spc="55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SAYILARLA ACU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09360" y="6055021"/>
            <a:ext cx="3812219" cy="25801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74"/>
              </a:lnSpc>
            </a:pPr>
            <a:r>
              <a:rPr lang="tr-TR" sz="2499" spc="315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f</a:t>
            </a:r>
            <a:r>
              <a:rPr lang="en-US" sz="2499" spc="315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akülte</a:t>
            </a:r>
            <a:endParaRPr lang="en-US" sz="2499" spc="315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4074"/>
              </a:lnSpc>
            </a:pPr>
            <a:endParaRPr lang="en-US" sz="2499" spc="315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4074"/>
              </a:lnSpc>
            </a:pPr>
            <a:r>
              <a:rPr lang="tr-TR" sz="2499" spc="315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m</a:t>
            </a:r>
            <a:r>
              <a:rPr lang="en-US" sz="2499" spc="315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eslek</a:t>
            </a:r>
            <a:r>
              <a:rPr lang="en-US" sz="2499" spc="315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 </a:t>
            </a:r>
            <a:r>
              <a:rPr lang="tr-TR" sz="2499" spc="315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y</a:t>
            </a:r>
            <a:r>
              <a:rPr lang="en-US" sz="2499" spc="315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üksekokulu</a:t>
            </a:r>
            <a:endParaRPr lang="en-US" sz="2499" spc="315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4074"/>
              </a:lnSpc>
            </a:pPr>
            <a:endParaRPr lang="en-US" sz="2499" spc="315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>
              <a:lnSpc>
                <a:spcPts val="4074"/>
              </a:lnSpc>
            </a:pPr>
            <a:r>
              <a:rPr lang="tr-TR" sz="2499" spc="315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e</a:t>
            </a:r>
            <a:r>
              <a:rPr lang="en-US" sz="2499" spc="315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nstitü</a:t>
            </a:r>
            <a:endParaRPr lang="en-US" sz="2499" spc="315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832072" y="3552158"/>
            <a:ext cx="6413329" cy="1318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31"/>
              </a:lnSpc>
            </a:pPr>
            <a:r>
              <a:rPr lang="en-US" sz="2799" b="1" spc="314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Aktif</a:t>
            </a:r>
            <a:r>
              <a:rPr lang="en-US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en-US" sz="2799" b="1" spc="314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Öğrenci</a:t>
            </a:r>
            <a:r>
              <a:rPr lang="en-US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en-US" sz="2799" b="1" spc="314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Sayısı</a:t>
            </a:r>
            <a:r>
              <a:rPr lang="en-US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: </a:t>
            </a:r>
            <a:r>
              <a:rPr lang="en-US" sz="2799" spc="314" dirty="0">
                <a:solidFill>
                  <a:srgbClr val="E46C0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6.657</a:t>
            </a:r>
          </a:p>
          <a:p>
            <a:pPr algn="l">
              <a:lnSpc>
                <a:spcPts val="5431"/>
              </a:lnSpc>
            </a:pPr>
            <a:r>
              <a:rPr lang="en-US" sz="2799" b="1" spc="314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Toplam</a:t>
            </a:r>
            <a:r>
              <a:rPr lang="en-US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tr-TR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M</a:t>
            </a:r>
            <a:r>
              <a:rPr lang="en-US" sz="2799" b="1" spc="314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ezun</a:t>
            </a:r>
            <a:r>
              <a:rPr lang="en-US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en-US" sz="2799" b="1" spc="314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Sayısı</a:t>
            </a:r>
            <a:r>
              <a:rPr lang="en-US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:</a:t>
            </a:r>
            <a:r>
              <a:rPr lang="tr-TR" sz="2799" b="1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Bold"/>
              </a:rPr>
              <a:t> </a:t>
            </a:r>
            <a:r>
              <a:rPr lang="en-US" sz="2799" spc="314" dirty="0">
                <a:solidFill>
                  <a:srgbClr val="E46C0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12.352</a:t>
            </a:r>
            <a:r>
              <a:rPr lang="en-US" sz="2799" spc="314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 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103565" y="2746857"/>
            <a:ext cx="3807406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400" b="1" spc="374" dirty="0">
                <a:solidFill>
                  <a:srgbClr val="06377B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rPr>
              <a:t>2025-2026 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482870" y="5810064"/>
            <a:ext cx="478462" cy="1027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5500" b="1" spc="550" dirty="0">
                <a:solidFill>
                  <a:srgbClr val="E46C0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82870" y="6740838"/>
            <a:ext cx="478462" cy="1027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5500" b="1" spc="550" dirty="0">
                <a:solidFill>
                  <a:srgbClr val="E46C0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482870" y="7760999"/>
            <a:ext cx="478462" cy="922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700"/>
              </a:lnSpc>
            </a:pPr>
            <a:r>
              <a:rPr lang="en-US" sz="5500" b="1" spc="550" dirty="0">
                <a:solidFill>
                  <a:srgbClr val="E46C0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id="27" name="Freeform 27"/>
          <p:cNvSpPr/>
          <p:nvPr/>
        </p:nvSpPr>
        <p:spPr>
          <a:xfrm>
            <a:off x="265796" y="9724550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28" name="Group 28"/>
          <p:cNvGrpSpPr/>
          <p:nvPr/>
        </p:nvGrpSpPr>
        <p:grpSpPr>
          <a:xfrm>
            <a:off x="1717095" y="9877131"/>
            <a:ext cx="7158101" cy="38100"/>
            <a:chOff x="0" y="0"/>
            <a:chExt cx="9544135" cy="50800"/>
          </a:xfrm>
        </p:grpSpPr>
        <p:sp>
          <p:nvSpPr>
            <p:cNvPr id="29" name="Freeform 29"/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99637" y="-8281188"/>
            <a:ext cx="13514796" cy="9162054"/>
          </a:xfrm>
          <a:custGeom>
            <a:avLst/>
            <a:gdLst/>
            <a:ahLst/>
            <a:cxnLst/>
            <a:rect l="l" t="t" r="r" b="b"/>
            <a:pathLst>
              <a:path w="13514796" h="9162054">
                <a:moveTo>
                  <a:pt x="0" y="0"/>
                </a:moveTo>
                <a:lnTo>
                  <a:pt x="13514796" y="0"/>
                </a:lnTo>
                <a:lnTo>
                  <a:pt x="13514796" y="9162055"/>
                </a:lnTo>
                <a:lnTo>
                  <a:pt x="0" y="91620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025" r="-11025" b="-779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 rot="760705">
            <a:off x="-12208804" y="-3271627"/>
            <a:ext cx="15441309" cy="6543255"/>
          </a:xfrm>
          <a:custGeom>
            <a:avLst/>
            <a:gdLst/>
            <a:ahLst/>
            <a:cxnLst/>
            <a:rect l="l" t="t" r="r" b="b"/>
            <a:pathLst>
              <a:path w="15441309" h="6543255">
                <a:moveTo>
                  <a:pt x="0" y="0"/>
                </a:moveTo>
                <a:lnTo>
                  <a:pt x="15441309" y="0"/>
                </a:lnTo>
                <a:lnTo>
                  <a:pt x="15441309" y="6543254"/>
                </a:lnTo>
                <a:lnTo>
                  <a:pt x="0" y="65432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TextBox 8"/>
          <p:cNvSpPr txBox="1"/>
          <p:nvPr/>
        </p:nvSpPr>
        <p:spPr>
          <a:xfrm>
            <a:off x="-1059267" y="10917684"/>
            <a:ext cx="9065023" cy="32640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639"/>
              </a:lnSpc>
            </a:pPr>
            <a:endParaRPr/>
          </a:p>
        </p:txBody>
      </p:sp>
      <p:sp>
        <p:nvSpPr>
          <p:cNvPr id="9" name="Freeform 9"/>
          <p:cNvSpPr/>
          <p:nvPr/>
        </p:nvSpPr>
        <p:spPr>
          <a:xfrm>
            <a:off x="10893824" y="6684427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2" name="Group 12"/>
          <p:cNvGrpSpPr/>
          <p:nvPr/>
        </p:nvGrpSpPr>
        <p:grpSpPr>
          <a:xfrm>
            <a:off x="9222977" y="62973"/>
            <a:ext cx="8646875" cy="4547127"/>
            <a:chOff x="0" y="0"/>
            <a:chExt cx="2277366" cy="119759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77366" cy="1197597"/>
            </a:xfrm>
            <a:custGeom>
              <a:avLst/>
              <a:gdLst/>
              <a:ahLst/>
              <a:cxnLst/>
              <a:rect l="l" t="t" r="r" b="b"/>
              <a:pathLst>
                <a:path w="2277366" h="1197597">
                  <a:moveTo>
                    <a:pt x="0" y="0"/>
                  </a:moveTo>
                  <a:lnTo>
                    <a:pt x="2277366" y="0"/>
                  </a:lnTo>
                  <a:lnTo>
                    <a:pt x="2277366" y="1197597"/>
                  </a:lnTo>
                  <a:lnTo>
                    <a:pt x="0" y="11975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2277366" cy="12547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2926383" y="-4886376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9"/>
                </a:lnTo>
                <a:lnTo>
                  <a:pt x="0" y="85061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24" name="Group 3">
            <a:extLst>
              <a:ext uri="{FF2B5EF4-FFF2-40B4-BE49-F238E27FC236}">
                <a16:creationId xmlns:a16="http://schemas.microsoft.com/office/drawing/2014/main" id="{2BAF4364-9D3C-46F0-94D6-7D9C979B834E}"/>
              </a:ext>
            </a:extLst>
          </p:cNvPr>
          <p:cNvGrpSpPr/>
          <p:nvPr/>
        </p:nvGrpSpPr>
        <p:grpSpPr>
          <a:xfrm>
            <a:off x="16535400" y="-203401"/>
            <a:ext cx="1783719" cy="10581972"/>
            <a:chOff x="0" y="-57150"/>
            <a:chExt cx="469786" cy="2973238"/>
          </a:xfrm>
        </p:grpSpPr>
        <p:sp>
          <p:nvSpPr>
            <p:cNvPr id="25" name="Freeform 4">
              <a:extLst>
                <a:ext uri="{FF2B5EF4-FFF2-40B4-BE49-F238E27FC236}">
                  <a16:creationId xmlns:a16="http://schemas.microsoft.com/office/drawing/2014/main" id="{52E069FB-2A07-4E59-BCBF-7028CAC3EB48}"/>
                </a:ext>
              </a:extLst>
            </p:cNvPr>
            <p:cNvSpPr/>
            <p:nvPr/>
          </p:nvSpPr>
          <p:spPr>
            <a:xfrm>
              <a:off x="0" y="0"/>
              <a:ext cx="469786" cy="2890359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TextBox 5">
              <a:extLst>
                <a:ext uri="{FF2B5EF4-FFF2-40B4-BE49-F238E27FC236}">
                  <a16:creationId xmlns:a16="http://schemas.microsoft.com/office/drawing/2014/main" id="{4D5DABB8-EA71-4916-885C-8FE99A4A0E5F}"/>
                </a:ext>
              </a:extLst>
            </p:cNvPr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pic>
        <p:nvPicPr>
          <p:cNvPr id="18" name="Resim 17">
            <a:extLst>
              <a:ext uri="{FF2B5EF4-FFF2-40B4-BE49-F238E27FC236}">
                <a16:creationId xmlns:a16="http://schemas.microsoft.com/office/drawing/2014/main" id="{266AC3A8-6D67-47F1-BFBB-E73B494BAE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8"/>
          <a:stretch/>
        </p:blipFill>
        <p:spPr>
          <a:xfrm>
            <a:off x="-1813560" y="689446"/>
            <a:ext cx="20147919" cy="9915635"/>
          </a:xfrm>
          <a:prstGeom prst="rect">
            <a:avLst/>
          </a:prstGeom>
        </p:spPr>
      </p:pic>
      <p:sp>
        <p:nvSpPr>
          <p:cNvPr id="19" name="Dikdörtgen 18">
            <a:extLst>
              <a:ext uri="{FF2B5EF4-FFF2-40B4-BE49-F238E27FC236}">
                <a16:creationId xmlns:a16="http://schemas.microsoft.com/office/drawing/2014/main" id="{7D53669F-2BD3-4F75-926D-388D6AA6D4CE}"/>
              </a:ext>
            </a:extLst>
          </p:cNvPr>
          <p:cNvSpPr/>
          <p:nvPr/>
        </p:nvSpPr>
        <p:spPr>
          <a:xfrm>
            <a:off x="4724400" y="3912359"/>
            <a:ext cx="2530001" cy="678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7" name="Resim 26">
            <a:extLst>
              <a:ext uri="{FF2B5EF4-FFF2-40B4-BE49-F238E27FC236}">
                <a16:creationId xmlns:a16="http://schemas.microsoft.com/office/drawing/2014/main" id="{2B95D4CD-3985-44AC-ADB6-CB4B981556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35" y="3861068"/>
            <a:ext cx="1371600" cy="73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86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70218" y="8114871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9399637" y="-8281188"/>
            <a:ext cx="13514796" cy="9162054"/>
          </a:xfrm>
          <a:custGeom>
            <a:avLst/>
            <a:gdLst/>
            <a:ahLst/>
            <a:cxnLst/>
            <a:rect l="l" t="t" r="r" b="b"/>
            <a:pathLst>
              <a:path w="13514796" h="9162054">
                <a:moveTo>
                  <a:pt x="0" y="0"/>
                </a:moveTo>
                <a:lnTo>
                  <a:pt x="13514796" y="0"/>
                </a:lnTo>
                <a:lnTo>
                  <a:pt x="13514796" y="9162055"/>
                </a:lnTo>
                <a:lnTo>
                  <a:pt x="0" y="91620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25" r="-11025" b="-7795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4" name="Group 14"/>
          <p:cNvGrpSpPr/>
          <p:nvPr/>
        </p:nvGrpSpPr>
        <p:grpSpPr>
          <a:xfrm>
            <a:off x="9844636" y="382862"/>
            <a:ext cx="5867400" cy="3910877"/>
            <a:chOff x="0" y="0"/>
            <a:chExt cx="5099287" cy="375262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5" name="Freeform 15"/>
            <p:cNvSpPr/>
            <p:nvPr/>
          </p:nvSpPr>
          <p:spPr>
            <a:xfrm>
              <a:off x="0" y="0"/>
              <a:ext cx="5099304" cy="3752596"/>
            </a:xfrm>
            <a:custGeom>
              <a:avLst/>
              <a:gdLst/>
              <a:ahLst/>
              <a:cxnLst/>
              <a:rect l="l" t="t" r="r" b="b"/>
              <a:pathLst>
                <a:path w="5099304" h="3752596">
                  <a:moveTo>
                    <a:pt x="0" y="0"/>
                  </a:moveTo>
                  <a:lnTo>
                    <a:pt x="5099304" y="0"/>
                  </a:lnTo>
                  <a:lnTo>
                    <a:pt x="5099304" y="3752596"/>
                  </a:lnTo>
                  <a:lnTo>
                    <a:pt x="0" y="3752596"/>
                  </a:lnTo>
                  <a:close/>
                </a:path>
              </a:pathLst>
            </a:custGeom>
            <a:blipFill>
              <a:blip r:embed="rId5"/>
              <a:stretch>
                <a:fillRect l="-56" r="-56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749200" y="1223902"/>
            <a:ext cx="722489" cy="861301"/>
            <a:chOff x="0" y="0"/>
            <a:chExt cx="900549" cy="107357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00557" cy="1073531"/>
            </a:xfrm>
            <a:custGeom>
              <a:avLst/>
              <a:gdLst/>
              <a:ahLst/>
              <a:cxnLst/>
              <a:rect l="l" t="t" r="r" b="b"/>
              <a:pathLst>
                <a:path w="900557" h="1073531">
                  <a:moveTo>
                    <a:pt x="0" y="0"/>
                  </a:moveTo>
                  <a:lnTo>
                    <a:pt x="900557" y="0"/>
                  </a:lnTo>
                  <a:lnTo>
                    <a:pt x="900557" y="1073531"/>
                  </a:lnTo>
                  <a:lnTo>
                    <a:pt x="0" y="1073531"/>
                  </a:lnTo>
                  <a:close/>
                </a:path>
              </a:pathLst>
            </a:custGeom>
            <a:blipFill>
              <a:blip r:embed="rId6"/>
              <a:stretch>
                <a:fillRect l="-83" r="-82" b="-3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847094" y="4553652"/>
            <a:ext cx="5867420" cy="4247448"/>
            <a:chOff x="0" y="0"/>
            <a:chExt cx="5099269" cy="375264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9" name="Freeform 19"/>
            <p:cNvSpPr/>
            <p:nvPr/>
          </p:nvSpPr>
          <p:spPr>
            <a:xfrm>
              <a:off x="0" y="0"/>
              <a:ext cx="5099304" cy="3752596"/>
            </a:xfrm>
            <a:custGeom>
              <a:avLst/>
              <a:gdLst/>
              <a:ahLst/>
              <a:cxnLst/>
              <a:rect l="l" t="t" r="r" b="b"/>
              <a:pathLst>
                <a:path w="5099304" h="3752596">
                  <a:moveTo>
                    <a:pt x="0" y="0"/>
                  </a:moveTo>
                  <a:lnTo>
                    <a:pt x="5099304" y="0"/>
                  </a:lnTo>
                  <a:lnTo>
                    <a:pt x="5099304" y="3752596"/>
                  </a:lnTo>
                  <a:lnTo>
                    <a:pt x="0" y="3752596"/>
                  </a:lnTo>
                  <a:close/>
                </a:path>
              </a:pathLst>
            </a:custGeom>
            <a:blipFill>
              <a:blip r:embed="rId7"/>
              <a:stretch>
                <a:fillRect l="-176" r="-175" b="-1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pic>
        <p:nvPicPr>
          <p:cNvPr id="11" name="Resim 10">
            <a:extLst>
              <a:ext uri="{FF2B5EF4-FFF2-40B4-BE49-F238E27FC236}">
                <a16:creationId xmlns:a16="http://schemas.microsoft.com/office/drawing/2014/main" id="{7D862F74-C97A-4D40-9F9E-A20BADCCEF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704553"/>
            <a:ext cx="5196332" cy="1899966"/>
          </a:xfrm>
          <a:prstGeom prst="rect">
            <a:avLst/>
          </a:prstGeom>
        </p:spPr>
      </p:pic>
      <p:sp>
        <p:nvSpPr>
          <p:cNvPr id="24" name="Rectangle 7">
            <a:extLst>
              <a:ext uri="{FF2B5EF4-FFF2-40B4-BE49-F238E27FC236}">
                <a16:creationId xmlns:a16="http://schemas.microsoft.com/office/drawing/2014/main" id="{9918B171-05A7-4449-AAFA-A7CE48FEB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0100CDD1-EA6E-4D63-A173-2E31FD328781}"/>
              </a:ext>
            </a:extLst>
          </p:cNvPr>
          <p:cNvGrpSpPr/>
          <p:nvPr/>
        </p:nvGrpSpPr>
        <p:grpSpPr>
          <a:xfrm>
            <a:off x="16535400" y="1"/>
            <a:ext cx="1783719" cy="10287000"/>
            <a:chOff x="0" y="0"/>
            <a:chExt cx="469786" cy="2916088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4A453A7B-1E1D-477E-AB57-26EDA7795B4E}"/>
                </a:ext>
              </a:extLst>
            </p:cNvPr>
            <p:cNvSpPr/>
            <p:nvPr/>
          </p:nvSpPr>
          <p:spPr>
            <a:xfrm>
              <a:off x="0" y="0"/>
              <a:ext cx="469786" cy="2916088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35F241BA-5346-4492-BB98-62B28C271146}"/>
                </a:ext>
              </a:extLst>
            </p:cNvPr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DD73843F-6AA3-4FE6-B871-208F46F9040B}"/>
              </a:ext>
            </a:extLst>
          </p:cNvPr>
          <p:cNvSpPr txBox="1"/>
          <p:nvPr/>
        </p:nvSpPr>
        <p:spPr>
          <a:xfrm>
            <a:off x="516390" y="3390900"/>
            <a:ext cx="85049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3600" spc="-37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Sağlık alanındaki teknoloji temelli iş fikirleri ve girişimleri eğitim, danışmanlık, fikri mülkiyet, prototip geliştirme ve yatırımcı erişimi destekleriyle ulusal ve uluslararası düzeyde sürdürülebilir büyümeye taşır.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0" y="-190500"/>
            <a:ext cx="12363082" cy="10591800"/>
          </a:xfrm>
          <a:custGeom>
            <a:avLst/>
            <a:gdLst/>
            <a:ahLst/>
            <a:cxnLst/>
            <a:rect l="l" t="t" r="r" b="b"/>
            <a:pathLst>
              <a:path w="12099212" h="10280736">
                <a:moveTo>
                  <a:pt x="0" y="0"/>
                </a:moveTo>
                <a:lnTo>
                  <a:pt x="12099211" y="0"/>
                </a:lnTo>
                <a:lnTo>
                  <a:pt x="12099211" y="10280736"/>
                </a:lnTo>
                <a:lnTo>
                  <a:pt x="0" y="10280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3" r="-7546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3" name="Freeform 3"/>
          <p:cNvSpPr/>
          <p:nvPr/>
        </p:nvSpPr>
        <p:spPr>
          <a:xfrm>
            <a:off x="2763949" y="-1919758"/>
            <a:ext cx="12760102" cy="5407093"/>
          </a:xfrm>
          <a:custGeom>
            <a:avLst/>
            <a:gdLst/>
            <a:ahLst/>
            <a:cxnLst/>
            <a:rect l="l" t="t" r="r" b="b"/>
            <a:pathLst>
              <a:path w="12760102" h="5407093">
                <a:moveTo>
                  <a:pt x="0" y="0"/>
                </a:moveTo>
                <a:lnTo>
                  <a:pt x="12760102" y="0"/>
                </a:lnTo>
                <a:lnTo>
                  <a:pt x="12760102" y="5407093"/>
                </a:lnTo>
                <a:lnTo>
                  <a:pt x="0" y="54070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4" name="Group 4"/>
          <p:cNvGrpSpPr/>
          <p:nvPr/>
        </p:nvGrpSpPr>
        <p:grpSpPr>
          <a:xfrm rot="-10800000">
            <a:off x="-1" y="-392510"/>
            <a:ext cx="8703689" cy="11072020"/>
            <a:chOff x="0" y="0"/>
            <a:chExt cx="2400014" cy="29160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00015" cy="2916088"/>
            </a:xfrm>
            <a:custGeom>
              <a:avLst/>
              <a:gdLst/>
              <a:ahLst/>
              <a:cxnLst/>
              <a:rect l="l" t="t" r="r" b="b"/>
              <a:pathLst>
                <a:path w="2400015" h="2916088">
                  <a:moveTo>
                    <a:pt x="0" y="0"/>
                  </a:moveTo>
                  <a:lnTo>
                    <a:pt x="2400015" y="0"/>
                  </a:lnTo>
                  <a:lnTo>
                    <a:pt x="2400015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2400014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 dirty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-408865" y="9258300"/>
            <a:ext cx="12760102" cy="5407093"/>
          </a:xfrm>
          <a:custGeom>
            <a:avLst/>
            <a:gdLst/>
            <a:ahLst/>
            <a:cxnLst/>
            <a:rect l="l" t="t" r="r" b="b"/>
            <a:pathLst>
              <a:path w="12760102" h="5407093">
                <a:moveTo>
                  <a:pt x="0" y="0"/>
                </a:moveTo>
                <a:lnTo>
                  <a:pt x="12760103" y="0"/>
                </a:lnTo>
                <a:lnTo>
                  <a:pt x="12760103" y="5407093"/>
                </a:lnTo>
                <a:lnTo>
                  <a:pt x="0" y="54070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9000"/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8" name="TextBox 8"/>
          <p:cNvSpPr txBox="1"/>
          <p:nvPr/>
        </p:nvSpPr>
        <p:spPr>
          <a:xfrm>
            <a:off x="-429647" y="1626033"/>
            <a:ext cx="9418483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b="1" dirty="0">
                <a:solidFill>
                  <a:srgbClr val="F2F7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ACIBADEM</a:t>
            </a:r>
          </a:p>
          <a:p>
            <a:pPr algn="ctr"/>
            <a:r>
              <a:rPr lang="en-US" sz="4800" b="1" dirty="0">
                <a:solidFill>
                  <a:srgbClr val="F2F7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MEHMET ALİ AYDINLAR ÜNİVERSİTESİ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388" y="4792404"/>
            <a:ext cx="8778025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spc="3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Acıbadem Sağlık ve Eğitim </a:t>
            </a:r>
            <a:r>
              <a:rPr lang="en-US" sz="3200" spc="360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Vakfı</a:t>
            </a:r>
            <a:r>
              <a:rPr lang="en-US" sz="3200" spc="3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 </a:t>
            </a:r>
            <a:r>
              <a:rPr lang="en-US" sz="3200" spc="360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tarafından</a:t>
            </a:r>
            <a:r>
              <a:rPr lang="en-US" sz="3200" spc="3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 </a:t>
            </a:r>
            <a:r>
              <a:rPr lang="tr-TR" sz="3200" spc="3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2007 yılında </a:t>
            </a:r>
            <a:r>
              <a:rPr lang="en-US" sz="3200" spc="360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kuruldu</a:t>
            </a:r>
            <a:r>
              <a:rPr lang="en-US" sz="3200" spc="3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.</a:t>
            </a:r>
            <a:endParaRPr lang="tr-TR" sz="3200" spc="36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algn="l"/>
            <a:r>
              <a:rPr lang="en-US" sz="3200" spc="3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 </a:t>
            </a:r>
            <a:endParaRPr lang="tr-TR" sz="3200" b="1" spc="36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sz="3200" spc="36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"/>
              </a:rPr>
              <a:t>Eğitim-öğretime 2009 yılında  başladı. </a:t>
            </a:r>
            <a:endParaRPr lang="en-US" sz="3200" spc="360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"/>
            </a:endParaRPr>
          </a:p>
        </p:txBody>
      </p:sp>
      <p:grpSp>
        <p:nvGrpSpPr>
          <p:cNvPr id="13" name="Group 13"/>
          <p:cNvGrpSpPr/>
          <p:nvPr/>
        </p:nvGrpSpPr>
        <p:grpSpPr>
          <a:xfrm rot="-5400000">
            <a:off x="3683519" y="812896"/>
            <a:ext cx="38100" cy="6530340"/>
            <a:chOff x="0" y="0"/>
            <a:chExt cx="50800" cy="8707120"/>
          </a:xfrm>
        </p:grpSpPr>
        <p:sp>
          <p:nvSpPr>
            <p:cNvPr id="14" name="Freeform 14"/>
            <p:cNvSpPr/>
            <p:nvPr/>
          </p:nvSpPr>
          <p:spPr>
            <a:xfrm>
              <a:off x="0" y="25400"/>
              <a:ext cx="50800" cy="8656320"/>
            </a:xfrm>
            <a:custGeom>
              <a:avLst/>
              <a:gdLst/>
              <a:ahLst/>
              <a:cxnLst/>
              <a:rect l="l" t="t" r="r" b="b"/>
              <a:pathLst>
                <a:path w="50800" h="8656320">
                  <a:moveTo>
                    <a:pt x="0" y="8656320"/>
                  </a:moveTo>
                  <a:lnTo>
                    <a:pt x="0" y="0"/>
                  </a:lnTo>
                  <a:lnTo>
                    <a:pt x="50800" y="0"/>
                  </a:lnTo>
                  <a:lnTo>
                    <a:pt x="50800" y="865632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" name="Freeform 15"/>
          <p:cNvSpPr/>
          <p:nvPr/>
        </p:nvSpPr>
        <p:spPr>
          <a:xfrm rot="-10800000">
            <a:off x="7084800" y="3906435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Resim 27">
            <a:extLst>
              <a:ext uri="{FF2B5EF4-FFF2-40B4-BE49-F238E27FC236}">
                <a16:creationId xmlns:a16="http://schemas.microsoft.com/office/drawing/2014/main" id="{82E1800B-8005-49DF-ABCC-A362B3367B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-1226192"/>
            <a:ext cx="8062293" cy="5379092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-2370218" y="8114871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16535400" y="0"/>
            <a:ext cx="1783719" cy="10378571"/>
            <a:chOff x="0" y="0"/>
            <a:chExt cx="469786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9786" cy="2916088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C88EBD13-498F-49F5-BDCA-691DA3FA35C3}"/>
              </a:ext>
            </a:extLst>
          </p:cNvPr>
          <p:cNvSpPr txBox="1"/>
          <p:nvPr/>
        </p:nvSpPr>
        <p:spPr>
          <a:xfrm>
            <a:off x="609600" y="3467100"/>
            <a:ext cx="85344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Öğrencilerimize ve akademisyenlerimize girişimcilik (start-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imkanı sunan, Siemens dahil 28 firmanın bulunduğu teknoloji merkezidir.</a:t>
            </a:r>
          </a:p>
          <a:p>
            <a:endParaRPr lang="tr-TR" sz="24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Sunulan destekler:</a:t>
            </a:r>
          </a:p>
          <a:p>
            <a:endParaRPr lang="tr-TR" sz="2400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İş geliştirme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Ofis imkanı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Toplantı odaları imkanı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Laboratuvar ve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Biyotasarım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merkezi imkanı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Mentorluk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danışmanlık ve eğitim imkanı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Mali avantajlara ve  kaynaklara erişim imkanı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Vergi teşvik ve istisnaları kullanabilme imkanı</a:t>
            </a:r>
          </a:p>
        </p:txBody>
      </p:sp>
      <p:pic>
        <p:nvPicPr>
          <p:cNvPr id="24" name="Resim 23">
            <a:extLst>
              <a:ext uri="{FF2B5EF4-FFF2-40B4-BE49-F238E27FC236}">
                <a16:creationId xmlns:a16="http://schemas.microsoft.com/office/drawing/2014/main" id="{2312686F-651A-4DFC-BC36-01C86822B3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419100"/>
            <a:ext cx="6182852" cy="4123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id="{96B6C8EB-585A-4335-98B5-3525389C48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4688388"/>
            <a:ext cx="6187382" cy="4123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8302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70218" y="8114871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16504281" y="0"/>
            <a:ext cx="1783719" cy="10287000"/>
            <a:chOff x="0" y="0"/>
            <a:chExt cx="469786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9786" cy="2916088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08670" y="5927025"/>
            <a:ext cx="8921129" cy="2982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tr-TR" sz="24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CASE, 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CAE Healthcare Academy tarafından “Center of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Excellence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(Mükemmeliyet Merkezi)” ödülüne layık görülen dünyadaki iki medikal simülasyon merkezinden biridir.</a:t>
            </a:r>
          </a:p>
          <a:p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Bunlara ek olarak merkezimiz, AAALAC (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Association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Assessment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Accreditation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Laboratory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Animal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akreditasyonuna sahip sayılı merkezlerden biridir.</a:t>
            </a:r>
          </a:p>
          <a:p>
            <a:pPr>
              <a:lnSpc>
                <a:spcPts val="3289"/>
              </a:lnSpc>
            </a:pPr>
            <a:endParaRPr lang="en-US" sz="2400" spc="-69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9575C4E0-AA22-4273-B2B7-518E67F97B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819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22" y="410497"/>
            <a:ext cx="5632174" cy="3740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7A00CAA-30E2-4D65-86E9-21107B90B2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33" y="-185517"/>
            <a:ext cx="6438067" cy="3018271"/>
          </a:xfrm>
          <a:prstGeom prst="rect">
            <a:avLst/>
          </a:prstGeom>
        </p:spPr>
      </p:pic>
      <p:sp>
        <p:nvSpPr>
          <p:cNvPr id="21" name="Metin kutusu 20">
            <a:extLst>
              <a:ext uri="{FF2B5EF4-FFF2-40B4-BE49-F238E27FC236}">
                <a16:creationId xmlns:a16="http://schemas.microsoft.com/office/drawing/2014/main" id="{9A6B5C58-B84B-41F9-8EBD-69E931487EC5}"/>
              </a:ext>
            </a:extLst>
          </p:cNvPr>
          <p:cNvSpPr txBox="1"/>
          <p:nvPr/>
        </p:nvSpPr>
        <p:spPr>
          <a:xfrm>
            <a:off x="815712" y="3059478"/>
            <a:ext cx="901408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pc="-77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Acıbadem Üniversitesi </a:t>
            </a:r>
            <a:r>
              <a:rPr lang="tr-TR" sz="2400" b="1" spc="-77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CASE</a:t>
            </a:r>
            <a:r>
              <a:rPr lang="en-US" sz="2400" spc="-77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; 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Network of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Accredited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Clinical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Skills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Centers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Europe (NASCE) ve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Society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Healthcare (SSIH) tarafından hem kor akreditasyon hem de </a:t>
            </a:r>
            <a:r>
              <a:rPr lang="tr-TR" sz="2400" spc="-37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medikal simülasyon 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AR-GE çalışmaları konusunda akredite edilmiştir.</a:t>
            </a:r>
          </a:p>
          <a:p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CASE, robotik cerrahi alanında “Global Training Center” unvanına sahiptir. </a:t>
            </a:r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A2918560-7D99-4DB9-8573-0DFE7B811E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22" y="4540791"/>
            <a:ext cx="5600465" cy="4291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24800" y="7277100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  <p:sp>
        <p:nvSpPr>
          <p:cNvPr id="3" name="Freeform 3"/>
          <p:cNvSpPr/>
          <p:nvPr/>
        </p:nvSpPr>
        <p:spPr>
          <a:xfrm>
            <a:off x="9399637" y="-8281188"/>
            <a:ext cx="13514796" cy="9162054"/>
          </a:xfrm>
          <a:custGeom>
            <a:avLst/>
            <a:gdLst/>
            <a:ahLst/>
            <a:cxnLst/>
            <a:rect l="l" t="t" r="r" b="b"/>
            <a:pathLst>
              <a:path w="13514796" h="9162054">
                <a:moveTo>
                  <a:pt x="0" y="0"/>
                </a:moveTo>
                <a:lnTo>
                  <a:pt x="13514796" y="0"/>
                </a:lnTo>
                <a:lnTo>
                  <a:pt x="13514796" y="9162055"/>
                </a:lnTo>
                <a:lnTo>
                  <a:pt x="0" y="91620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025" r="-11025" b="-779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TextBox 13"/>
          <p:cNvSpPr txBox="1"/>
          <p:nvPr/>
        </p:nvSpPr>
        <p:spPr>
          <a:xfrm>
            <a:off x="896478" y="2709530"/>
            <a:ext cx="9619122" cy="7064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Yaşam boyu eğitim anlayışıyla bireylerin mesleki ve kişisel gelişimini destekler. </a:t>
            </a:r>
          </a:p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Bilgi toplumunun ihtiyaç duyduğu yaygın eğitim programlarını hazırlar ve uygular.</a:t>
            </a:r>
          </a:p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Sürekli değişen iş hayatına uyum sağlayacak güncel bilgi ve yetkinlik kazandırır.</a:t>
            </a:r>
          </a:p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Eğitim programlarını farklı hedef kitlelere ve katılımcı profillerine göre planlar.</a:t>
            </a:r>
          </a:p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Üniversite öğrencilerinin yanı sıra profesyoneller ve farklı eğitim düzeylerinden katılımcılara hitap eder.</a:t>
            </a:r>
          </a:p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Yetkinlik, verimlilik ve sürekli gelişimi merkeze alan güçlü bir eğitim platformu sunar.</a:t>
            </a:r>
          </a:p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Acıbadem Üniversitesi ve Acıbadem Sağlık Grubu’nun bilgi birikimiyle nitelikli insan kaynağının gelişimine katkı sağlar.</a:t>
            </a:r>
          </a:p>
          <a:p>
            <a:pPr marL="342900" indent="-342900" algn="l">
              <a:lnSpc>
                <a:spcPts val="3716"/>
              </a:lnSpc>
              <a:buFont typeface="Wingdings" panose="05000000000000000000" pitchFamily="2" charset="2"/>
              <a:buChar char="§"/>
            </a:pPr>
            <a:endParaRPr lang="en-US" sz="2400" spc="-48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DB75D78B-CD28-488C-B326-A5D4D603D5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682" y="366962"/>
            <a:ext cx="5867420" cy="3911613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749200" y="1223902"/>
            <a:ext cx="722489" cy="861301"/>
            <a:chOff x="0" y="0"/>
            <a:chExt cx="900549" cy="107357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00557" cy="1073531"/>
            </a:xfrm>
            <a:custGeom>
              <a:avLst/>
              <a:gdLst/>
              <a:ahLst/>
              <a:cxnLst/>
              <a:rect l="l" t="t" r="r" b="b"/>
              <a:pathLst>
                <a:path w="900557" h="1073531">
                  <a:moveTo>
                    <a:pt x="0" y="0"/>
                  </a:moveTo>
                  <a:lnTo>
                    <a:pt x="900557" y="0"/>
                  </a:lnTo>
                  <a:lnTo>
                    <a:pt x="900557" y="1073531"/>
                  </a:lnTo>
                  <a:lnTo>
                    <a:pt x="0" y="1073531"/>
                  </a:lnTo>
                  <a:close/>
                </a:path>
              </a:pathLst>
            </a:custGeom>
            <a:blipFill>
              <a:blip r:embed="rId6"/>
              <a:stretch>
                <a:fillRect l="-83" r="-82" b="-3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pic>
        <p:nvPicPr>
          <p:cNvPr id="12" name="Resim 11">
            <a:extLst>
              <a:ext uri="{FF2B5EF4-FFF2-40B4-BE49-F238E27FC236}">
                <a16:creationId xmlns:a16="http://schemas.microsoft.com/office/drawing/2014/main" id="{FDAB4234-9A82-4169-A337-5400C8F233F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8" t="6277" r="268" b="45528"/>
          <a:stretch/>
        </p:blipFill>
        <p:spPr>
          <a:xfrm>
            <a:off x="10548682" y="4496387"/>
            <a:ext cx="5887593" cy="4256275"/>
          </a:xfrm>
          <a:prstGeom prst="rect">
            <a:avLst/>
          </a:prstGeom>
        </p:spPr>
      </p:pic>
      <p:sp>
        <p:nvSpPr>
          <p:cNvPr id="24" name="Rectangle 7">
            <a:extLst>
              <a:ext uri="{FF2B5EF4-FFF2-40B4-BE49-F238E27FC236}">
                <a16:creationId xmlns:a16="http://schemas.microsoft.com/office/drawing/2014/main" id="{9918B171-05A7-4449-AAFA-A7CE48FEB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" name="Group 3">
            <a:extLst>
              <a:ext uri="{FF2B5EF4-FFF2-40B4-BE49-F238E27FC236}">
                <a16:creationId xmlns:a16="http://schemas.microsoft.com/office/drawing/2014/main" id="{0100CDD1-EA6E-4D63-A173-2E31FD328781}"/>
              </a:ext>
            </a:extLst>
          </p:cNvPr>
          <p:cNvGrpSpPr/>
          <p:nvPr/>
        </p:nvGrpSpPr>
        <p:grpSpPr>
          <a:xfrm>
            <a:off x="16538800" y="-21875"/>
            <a:ext cx="1783719" cy="10308875"/>
            <a:chOff x="0" y="0"/>
            <a:chExt cx="469786" cy="2916088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4A453A7B-1E1D-477E-AB57-26EDA7795B4E}"/>
                </a:ext>
              </a:extLst>
            </p:cNvPr>
            <p:cNvSpPr/>
            <p:nvPr/>
          </p:nvSpPr>
          <p:spPr>
            <a:xfrm>
              <a:off x="0" y="0"/>
              <a:ext cx="469786" cy="2916088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35F241BA-5346-4492-BB98-62B28C271146}"/>
                </a:ext>
              </a:extLst>
            </p:cNvPr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pic>
        <p:nvPicPr>
          <p:cNvPr id="23" name="Resim 22">
            <a:extLst>
              <a:ext uri="{FF2B5EF4-FFF2-40B4-BE49-F238E27FC236}">
                <a16:creationId xmlns:a16="http://schemas.microsoft.com/office/drawing/2014/main" id="{9ABAC9AA-3F8E-4118-B550-6DA7DB9903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00" y="497385"/>
            <a:ext cx="6581631" cy="189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48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70218" y="8114871"/>
            <a:ext cx="11514218" cy="8506128"/>
          </a:xfrm>
          <a:custGeom>
            <a:avLst/>
            <a:gdLst/>
            <a:ahLst/>
            <a:cxnLst/>
            <a:rect l="l" t="t" r="r" b="b"/>
            <a:pathLst>
              <a:path w="11514218" h="8506128">
                <a:moveTo>
                  <a:pt x="0" y="0"/>
                </a:moveTo>
                <a:lnTo>
                  <a:pt x="11514218" y="0"/>
                </a:lnTo>
                <a:lnTo>
                  <a:pt x="11514218" y="8506128"/>
                </a:lnTo>
                <a:lnTo>
                  <a:pt x="0" y="8506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" name="Group 3"/>
          <p:cNvGrpSpPr/>
          <p:nvPr/>
        </p:nvGrpSpPr>
        <p:grpSpPr>
          <a:xfrm>
            <a:off x="16504281" y="0"/>
            <a:ext cx="1783719" cy="10287000"/>
            <a:chOff x="0" y="0"/>
            <a:chExt cx="469786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9786" cy="2916088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55A555AD-FA80-4822-BCF5-306DDB2FD04B}"/>
              </a:ext>
            </a:extLst>
          </p:cNvPr>
          <p:cNvSpPr txBox="1"/>
          <p:nvPr/>
        </p:nvSpPr>
        <p:spPr>
          <a:xfrm>
            <a:off x="903331" y="266700"/>
            <a:ext cx="8621669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KONFERANS MERKEZİ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5649A0E5-FAC6-4A67-B91A-DE1D42746D98}"/>
              </a:ext>
            </a:extLst>
          </p:cNvPr>
          <p:cNvSpPr txBox="1"/>
          <p:nvPr/>
        </p:nvSpPr>
        <p:spPr>
          <a:xfrm>
            <a:off x="152400" y="1257300"/>
            <a:ext cx="9733001" cy="5348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750 kişi kapasiteli ve 1.700 m² kapalı alana sahip çok amaçlı konferans merkezi</a:t>
            </a:r>
          </a:p>
          <a:p>
            <a:pPr marL="342900" indent="-342900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102 m² sahne alanı ve gelişmiş ses–akustik sistemi ile akademik ve sosyal etkinliklere uygun altyapı</a:t>
            </a:r>
          </a:p>
          <a:p>
            <a:pPr marL="342900" indent="-342900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Uluslararası organizasyonlar için 2 simültane çeviri kabini ve güçlü teknik donanım</a:t>
            </a:r>
          </a:p>
          <a:p>
            <a:pPr marL="342900" indent="-342900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500 m² fuaye alanı, 3 kulis odası ve 30’ar kişilik 3 paralel oturum salonu</a:t>
            </a:r>
          </a:p>
          <a:p>
            <a:pPr marL="342900" indent="-342900">
              <a:lnSpc>
                <a:spcPts val="3716"/>
              </a:lnSpc>
              <a:buFont typeface="Wingdings" panose="05000000000000000000" pitchFamily="2" charset="2"/>
              <a:buChar char="§"/>
            </a:pPr>
            <a:r>
              <a:rPr lang="tr-TR" sz="2400" spc="-48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Paralel salonlar ayrı ayrı kullanılabilir veya bölmeler açılarak 90 kişilik tek salon haline getirilebilir; merkez üniversite içi ve dışı organizasyonlara ev sahipliği yapar.</a:t>
            </a: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FF2309FE-40FE-4AF6-83EA-14EDE444C8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921" y="397266"/>
            <a:ext cx="3004050" cy="4006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1DEA9B86-83A2-433C-9614-C5CC2EA58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065" y="6531719"/>
            <a:ext cx="4648200" cy="309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73607F63-2018-453D-BAD1-E82A5830A1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019" y="6531719"/>
            <a:ext cx="4648200" cy="3098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9214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504281" y="0"/>
            <a:ext cx="1783719" cy="10287000"/>
            <a:chOff x="0" y="0"/>
            <a:chExt cx="469786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9786" cy="2916088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20" name="TextBox 15">
            <a:extLst>
              <a:ext uri="{FF2B5EF4-FFF2-40B4-BE49-F238E27FC236}">
                <a16:creationId xmlns:a16="http://schemas.microsoft.com/office/drawing/2014/main" id="{55A555AD-FA80-4822-BCF5-306DDB2FD04B}"/>
              </a:ext>
            </a:extLst>
          </p:cNvPr>
          <p:cNvSpPr txBox="1"/>
          <p:nvPr/>
        </p:nvSpPr>
        <p:spPr>
          <a:xfrm>
            <a:off x="903331" y="266700"/>
            <a:ext cx="8621669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SPOR MERKEZİ</a:t>
            </a:r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5649A0E5-FAC6-4A67-B91A-DE1D42746D98}"/>
              </a:ext>
            </a:extLst>
          </p:cNvPr>
          <p:cNvSpPr txBox="1"/>
          <p:nvPr/>
        </p:nvSpPr>
        <p:spPr>
          <a:xfrm>
            <a:off x="152401" y="1333500"/>
            <a:ext cx="9829799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Kerem Aydınlar Kampüsü’nde 3000 metrekare alanda hizmet verir.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Çok amaçlı spor salonu ve yarı olimpik yüzme havuzu sunar.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Fitness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merkezi ve kapalı koşu parkurunu kullanıma açar.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Uluslararası standartlarda </a:t>
            </a:r>
            <a:r>
              <a:rPr lang="tr-TR" sz="2400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squash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kortu imkânı sağlar.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Stüdyo dersleri ve kişiye özel egzersiz programları yürütür.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40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Yaz ve Kış Spor Okulları, çocukların güvenli bir ortamda sporla buluşmasını sağlayan, tam donanımlı altyapısı ve uzman eğitmen kadrosuyla yıl boyunca eğitim ve spor faaliyetleri sunar.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200" b="1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tr-TR" sz="2200" b="1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7" name="Resim 26">
            <a:extLst>
              <a:ext uri="{FF2B5EF4-FFF2-40B4-BE49-F238E27FC236}">
                <a16:creationId xmlns:a16="http://schemas.microsoft.com/office/drawing/2014/main" id="{F58637E2-C9B5-4390-8687-1F55194F4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62" y="7001680"/>
            <a:ext cx="3352800" cy="223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Resim 27">
            <a:extLst>
              <a:ext uri="{FF2B5EF4-FFF2-40B4-BE49-F238E27FC236}">
                <a16:creationId xmlns:a16="http://schemas.microsoft.com/office/drawing/2014/main" id="{0377056F-1F5D-45EB-8B38-2ACF5AA705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931" y="712512"/>
            <a:ext cx="5494298" cy="3662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Resim 28">
            <a:extLst>
              <a:ext uri="{FF2B5EF4-FFF2-40B4-BE49-F238E27FC236}">
                <a16:creationId xmlns:a16="http://schemas.microsoft.com/office/drawing/2014/main" id="{2AC0AC00-8D6F-4FE7-9185-F345AE2213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6997271"/>
            <a:ext cx="3352800" cy="223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FA06098-D903-4807-9D49-CB59012C9F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21" y="4748194"/>
            <a:ext cx="5540207" cy="4011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675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145003" y="0"/>
            <a:ext cx="18433003" cy="10287000"/>
            <a:chOff x="0" y="0"/>
            <a:chExt cx="485478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54783" cy="2709333"/>
            </a:xfrm>
            <a:custGeom>
              <a:avLst/>
              <a:gdLst/>
              <a:ahLst/>
              <a:cxnLst/>
              <a:rect l="l" t="t" r="r" b="b"/>
              <a:pathLst>
                <a:path w="4854783" h="2709333">
                  <a:moveTo>
                    <a:pt x="0" y="0"/>
                  </a:moveTo>
                  <a:lnTo>
                    <a:pt x="4854783" y="0"/>
                  </a:lnTo>
                  <a:lnTo>
                    <a:pt x="4854783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153B7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54783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18376" y="6269239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8" y="0"/>
                </a:lnTo>
                <a:lnTo>
                  <a:pt x="1220648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6" name="Group 6"/>
          <p:cNvGrpSpPr/>
          <p:nvPr/>
        </p:nvGrpSpPr>
        <p:grpSpPr>
          <a:xfrm>
            <a:off x="1797278" y="6374195"/>
            <a:ext cx="14693444" cy="47625"/>
            <a:chOff x="0" y="0"/>
            <a:chExt cx="19591259" cy="63500"/>
          </a:xfrm>
        </p:grpSpPr>
        <p:sp>
          <p:nvSpPr>
            <p:cNvPr id="7" name="Freeform 7"/>
            <p:cNvSpPr/>
            <p:nvPr/>
          </p:nvSpPr>
          <p:spPr>
            <a:xfrm>
              <a:off x="25400" y="0"/>
              <a:ext cx="19540474" cy="63500"/>
            </a:xfrm>
            <a:custGeom>
              <a:avLst/>
              <a:gdLst/>
              <a:ahLst/>
              <a:cxnLst/>
              <a:rect l="l" t="t" r="r" b="b"/>
              <a:pathLst>
                <a:path w="19540474" h="63500">
                  <a:moveTo>
                    <a:pt x="0" y="0"/>
                  </a:moveTo>
                  <a:lnTo>
                    <a:pt x="19540474" y="0"/>
                  </a:lnTo>
                  <a:lnTo>
                    <a:pt x="19540474" y="63500"/>
                  </a:lnTo>
                  <a:lnTo>
                    <a:pt x="0" y="635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97278" y="3402373"/>
            <a:ext cx="13544823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53"/>
              </a:lnSpc>
            </a:pPr>
            <a:r>
              <a:rPr lang="tr-TR" sz="9783" b="1" spc="596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İDARİ BİRİMLERİMİZ</a:t>
            </a:r>
            <a:endParaRPr lang="en-US" sz="9783" b="1" spc="586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5342101" y="9141312"/>
            <a:ext cx="2945899" cy="981727"/>
          </a:xfrm>
          <a:custGeom>
            <a:avLst/>
            <a:gdLst/>
            <a:ahLst/>
            <a:cxnLst/>
            <a:rect l="l" t="t" r="r" b="b"/>
            <a:pathLst>
              <a:path w="2945899" h="981727">
                <a:moveTo>
                  <a:pt x="0" y="0"/>
                </a:moveTo>
                <a:lnTo>
                  <a:pt x="2945899" y="0"/>
                </a:lnTo>
                <a:lnTo>
                  <a:pt x="2945899" y="981727"/>
                </a:lnTo>
                <a:lnTo>
                  <a:pt x="0" y="9817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3" name="Group 13"/>
          <p:cNvGrpSpPr/>
          <p:nvPr/>
        </p:nvGrpSpPr>
        <p:grpSpPr>
          <a:xfrm>
            <a:off x="15488259" y="9331854"/>
            <a:ext cx="2568520" cy="697859"/>
            <a:chOff x="0" y="0"/>
            <a:chExt cx="5368721" cy="145866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368671" cy="1458722"/>
            </a:xfrm>
            <a:custGeom>
              <a:avLst/>
              <a:gdLst/>
              <a:ahLst/>
              <a:cxnLst/>
              <a:rect l="l" t="t" r="r" b="b"/>
              <a:pathLst>
                <a:path w="5368671" h="1458722">
                  <a:moveTo>
                    <a:pt x="0" y="0"/>
                  </a:moveTo>
                  <a:lnTo>
                    <a:pt x="5368671" y="0"/>
                  </a:lnTo>
                  <a:lnTo>
                    <a:pt x="5368671" y="1458722"/>
                  </a:lnTo>
                  <a:lnTo>
                    <a:pt x="0" y="1458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847" b="-40844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97278" y="6574401"/>
            <a:ext cx="5791201" cy="614133"/>
          </a:xfrm>
          <a:custGeom>
            <a:avLst/>
            <a:gdLst/>
            <a:ahLst/>
            <a:cxnLst/>
            <a:rect l="l" t="t" r="r" b="b"/>
            <a:pathLst>
              <a:path w="7721601" h="818844">
                <a:moveTo>
                  <a:pt x="0" y="0"/>
                </a:moveTo>
                <a:lnTo>
                  <a:pt x="7721601" y="0"/>
                </a:lnTo>
                <a:lnTo>
                  <a:pt x="7721601" y="818844"/>
                </a:lnTo>
                <a:lnTo>
                  <a:pt x="0" y="818844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15907" y="310771"/>
            <a:ext cx="8683566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ADAY ÖĞRENCİ İLİŞKİLERİ</a:t>
            </a:r>
          </a:p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 TANITIM MÜDÜRLÜĞÜ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40C39C6A-8B64-4D44-B9FD-2B79B746C5FC}"/>
              </a:ext>
            </a:extLst>
          </p:cNvPr>
          <p:cNvSpPr txBox="1"/>
          <p:nvPr/>
        </p:nvSpPr>
        <p:spPr>
          <a:xfrm>
            <a:off x="9599473" y="2423505"/>
            <a:ext cx="71340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tanıtım ve tercih süreçlerini yönetir.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Tanıtım ve Tercih Günleri organizasyonlarını planlar ve yürütür.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Lise ziyaretleri ve fuar katılımlarını koordine eder.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Kontenjan, burs ve ücret süreçlerini yönetir.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Aday öğrenci ve rehber öğretmen ilişkilerini yürütür.</a:t>
            </a:r>
          </a:p>
        </p:txBody>
      </p:sp>
      <p:graphicFrame>
        <p:nvGraphicFramePr>
          <p:cNvPr id="25" name="Table 0">
            <a:extLst>
              <a:ext uri="{FF2B5EF4-FFF2-40B4-BE49-F238E27FC236}">
                <a16:creationId xmlns:a16="http://schemas.microsoft.com/office/drawing/2014/main" id="{F20C2F94-881F-4CFC-82AA-0D5C3F2FA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428338"/>
              </p:ext>
            </p:extLst>
          </p:nvPr>
        </p:nvGraphicFramePr>
        <p:xfrm>
          <a:off x="914399" y="2413872"/>
          <a:ext cx="8467988" cy="5446764"/>
        </p:xfrm>
        <a:graphic>
          <a:graphicData uri="http://schemas.openxmlformats.org/drawingml/2006/table">
            <a:tbl>
              <a:tblPr/>
              <a:tblGrid>
                <a:gridCol w="4243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4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85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Özgür GÜLER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39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Okan KABAOĞLU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39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Aybüke ÖNDER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39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Sude KORKMAZ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" name="Shape 6">
            <a:extLst>
              <a:ext uri="{FF2B5EF4-FFF2-40B4-BE49-F238E27FC236}">
                <a16:creationId xmlns:a16="http://schemas.microsoft.com/office/drawing/2014/main" id="{A943BFCE-45B0-4E4A-A536-F58D02F035E1}"/>
              </a:ext>
            </a:extLst>
          </p:cNvPr>
          <p:cNvSpPr/>
          <p:nvPr/>
        </p:nvSpPr>
        <p:spPr>
          <a:xfrm>
            <a:off x="-40448" y="8815647"/>
            <a:ext cx="16877205" cy="151205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9" name="Shape 7">
            <a:extLst>
              <a:ext uri="{FF2B5EF4-FFF2-40B4-BE49-F238E27FC236}">
                <a16:creationId xmlns:a16="http://schemas.microsoft.com/office/drawing/2014/main" id="{B2C80FFC-4AAD-4737-B42E-284AEBB85EF8}"/>
              </a:ext>
            </a:extLst>
          </p:cNvPr>
          <p:cNvSpPr/>
          <p:nvPr/>
        </p:nvSpPr>
        <p:spPr>
          <a:xfrm>
            <a:off x="-40448" y="8815647"/>
            <a:ext cx="369919" cy="151205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6724ADE5-3D7D-4230-808C-273085F01486}"/>
              </a:ext>
            </a:extLst>
          </p:cNvPr>
          <p:cNvSpPr/>
          <p:nvPr/>
        </p:nvSpPr>
        <p:spPr>
          <a:xfrm>
            <a:off x="493133" y="8815647"/>
            <a:ext cx="15469341" cy="1512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tanitim@acibadem.edu.tr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4152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929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03331" y="266700"/>
            <a:ext cx="8621669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AKADEMİK PERSONEL İNSAN KAYNAKLARI BİRİMİ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40C39C6A-8B64-4D44-B9FD-2B79B746C5FC}"/>
              </a:ext>
            </a:extLst>
          </p:cNvPr>
          <p:cNvSpPr txBox="1"/>
          <p:nvPr/>
        </p:nvSpPr>
        <p:spPr>
          <a:xfrm>
            <a:off x="9452041" y="1857209"/>
            <a:ext cx="713404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Akademik personelin ilan, atama ve yükseltilme süreçlerini yürütür.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2547 sayılı Kanun kapsamındaki görevlendirmeleri ve YÖKSİS işlemlerini koordine eder.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 Yönetim Kurulu, Senato ve Mütevelli Heyet karar süreçlerini yönetir ve arşivler.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Yabancı uyruklu öğretim elemanı, TUS ve YDUS atama süreçlerini takip eder.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YÖK faaliyet ve denetim raporları ile Uygulama ve Araştırma Merkezlerinin raporlama süreçlerini yürütür.</a:t>
            </a:r>
          </a:p>
        </p:txBody>
      </p:sp>
      <p:grpSp>
        <p:nvGrpSpPr>
          <p:cNvPr id="2" name="Grup 1">
            <a:extLst>
              <a:ext uri="{FF2B5EF4-FFF2-40B4-BE49-F238E27FC236}">
                <a16:creationId xmlns:a16="http://schemas.microsoft.com/office/drawing/2014/main" id="{6A88B973-0D76-47DA-8E8F-594B3D44CDEF}"/>
              </a:ext>
            </a:extLst>
          </p:cNvPr>
          <p:cNvGrpSpPr/>
          <p:nvPr/>
        </p:nvGrpSpPr>
        <p:grpSpPr>
          <a:xfrm>
            <a:off x="-40448" y="8815647"/>
            <a:ext cx="16877205" cy="1512056"/>
            <a:chOff x="-40448" y="8815647"/>
            <a:chExt cx="16877205" cy="1512056"/>
          </a:xfrm>
        </p:grpSpPr>
        <p:sp>
          <p:nvSpPr>
            <p:cNvPr id="21" name="Shape 6">
              <a:extLst>
                <a:ext uri="{FF2B5EF4-FFF2-40B4-BE49-F238E27FC236}">
                  <a16:creationId xmlns:a16="http://schemas.microsoft.com/office/drawing/2014/main" id="{AB24A758-0F93-4622-B300-043CB151D466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Shape 7">
              <a:extLst>
                <a:ext uri="{FF2B5EF4-FFF2-40B4-BE49-F238E27FC236}">
                  <a16:creationId xmlns:a16="http://schemas.microsoft.com/office/drawing/2014/main" id="{8DF3BE58-E9C5-41B0-B4CC-1A390F30C845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28" name="Text 8">
              <a:extLst>
                <a:ext uri="{FF2B5EF4-FFF2-40B4-BE49-F238E27FC236}">
                  <a16:creationId xmlns:a16="http://schemas.microsoft.com/office/drawing/2014/main" id="{72480BC1-1680-463D-A8E0-60385DFCC741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 err="1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ikakademik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</a:t>
              </a:r>
              <a:r>
                <a:rPr lang="tr-TR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4046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29" name="Table 0">
            <a:extLst>
              <a:ext uri="{FF2B5EF4-FFF2-40B4-BE49-F238E27FC236}">
                <a16:creationId xmlns:a16="http://schemas.microsoft.com/office/drawing/2014/main" id="{DDA1BA6C-B3D9-4044-A16D-DE85A35CE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724792"/>
              </p:ext>
            </p:extLst>
          </p:nvPr>
        </p:nvGraphicFramePr>
        <p:xfrm>
          <a:off x="914399" y="2420125"/>
          <a:ext cx="8467987" cy="5446766"/>
        </p:xfrm>
        <a:graphic>
          <a:graphicData uri="http://schemas.openxmlformats.org/drawingml/2006/table">
            <a:tbl>
              <a:tblPr/>
              <a:tblGrid>
                <a:gridCol w="4243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4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067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152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Nihal Kofoğlu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Koordinatör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152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Büşra Ağca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152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Ayşe Tarakçı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152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Levent Derelioğlu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22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14400" y="342900"/>
            <a:ext cx="11402681" cy="139869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BİLGİ SİSTEMLERİ </a:t>
            </a:r>
          </a:p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MÜDÜRLÜĞÜ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28248" y="5105202"/>
            <a:ext cx="5466570" cy="96420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D1BA5EE4-C530-4B44-9699-D721096730F2}"/>
              </a:ext>
            </a:extLst>
          </p:cNvPr>
          <p:cNvSpPr txBox="1"/>
          <p:nvPr/>
        </p:nvSpPr>
        <p:spPr>
          <a:xfrm>
            <a:off x="9716388" y="2420127"/>
            <a:ext cx="7134047" cy="52629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Kurumsal yazılım ve dijital süreç yönetimini yürütür.</a:t>
            </a:r>
          </a:p>
          <a:p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Kurumsal yazılımların yönetim ve geliştirme süreçlerini koordine eder.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Akademik ve idari birimlerin yazılım ihtiyaçlarını analiz eder.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Sistem entegrasyonu ve dijitalleşme çalışmalarını destekler.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Kurumun </a:t>
            </a:r>
            <a:r>
              <a:rPr lang="tr-TR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Whatsapp</a:t>
            </a: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hattını ve web sitesi üzerindeki Bana Sor sürecini yönetir.</a:t>
            </a:r>
          </a:p>
        </p:txBody>
      </p:sp>
      <p:grpSp>
        <p:nvGrpSpPr>
          <p:cNvPr id="29" name="Grup 28">
            <a:extLst>
              <a:ext uri="{FF2B5EF4-FFF2-40B4-BE49-F238E27FC236}">
                <a16:creationId xmlns:a16="http://schemas.microsoft.com/office/drawing/2014/main" id="{A4F8B27D-DD2E-4962-8490-0232C0FEC285}"/>
              </a:ext>
            </a:extLst>
          </p:cNvPr>
          <p:cNvGrpSpPr/>
          <p:nvPr/>
        </p:nvGrpSpPr>
        <p:grpSpPr>
          <a:xfrm>
            <a:off x="-40448" y="8815647"/>
            <a:ext cx="16877205" cy="1512056"/>
            <a:chOff x="-40448" y="8815647"/>
            <a:chExt cx="16877205" cy="1512056"/>
          </a:xfrm>
        </p:grpSpPr>
        <p:sp>
          <p:nvSpPr>
            <p:cNvPr id="30" name="Shape 6">
              <a:extLst>
                <a:ext uri="{FF2B5EF4-FFF2-40B4-BE49-F238E27FC236}">
                  <a16:creationId xmlns:a16="http://schemas.microsoft.com/office/drawing/2014/main" id="{F802D5C6-8D28-4C6D-A681-10CC85E0ADD7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Shape 7">
              <a:extLst>
                <a:ext uri="{FF2B5EF4-FFF2-40B4-BE49-F238E27FC236}">
                  <a16:creationId xmlns:a16="http://schemas.microsoft.com/office/drawing/2014/main" id="{42E34305-288E-490E-9E86-7D5F482527BD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2" name="Text 8">
              <a:extLst>
                <a:ext uri="{FF2B5EF4-FFF2-40B4-BE49-F238E27FC236}">
                  <a16:creationId xmlns:a16="http://schemas.microsoft.com/office/drawing/2014/main" id="{3C5134F2-5172-4060-ABB1-0201ECDBE4BC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HelpDesk@acibadem.edu.tr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4430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4" name="Table 0">
            <a:extLst>
              <a:ext uri="{FF2B5EF4-FFF2-40B4-BE49-F238E27FC236}">
                <a16:creationId xmlns:a16="http://schemas.microsoft.com/office/drawing/2014/main" id="{BD550C9F-8A7B-4AC0-91B8-ED81E0B9C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585776"/>
              </p:ext>
            </p:extLst>
          </p:nvPr>
        </p:nvGraphicFramePr>
        <p:xfrm>
          <a:off x="881742" y="2420127"/>
          <a:ext cx="8431581" cy="5435112"/>
        </p:xfrm>
        <a:graphic>
          <a:graphicData uri="http://schemas.openxmlformats.org/drawingml/2006/table">
            <a:tbl>
              <a:tblPr/>
              <a:tblGrid>
                <a:gridCol w="4224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559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83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Eda Aktürk Yılmazer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983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Esma Yarlıgan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9839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tr-TR" sz="2400" b="1" kern="1200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İrem </a:t>
                      </a:r>
                      <a:r>
                        <a:rPr lang="tr-TR" sz="2400" b="1" kern="1200" dirty="0" err="1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Uğurluel</a:t>
                      </a:r>
                      <a:endParaRPr lang="en-US" sz="2400" b="1" kern="1200" dirty="0">
                        <a:solidFill>
                          <a:srgbClr val="1A2D6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747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405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3435" y="342900"/>
            <a:ext cx="9688365" cy="1702412"/>
            <a:chOff x="-2021366" y="169764"/>
            <a:chExt cx="13894349" cy="2165797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2021366" y="169764"/>
              <a:ext cx="13787944" cy="177941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BİLGİ TEKNOLOJİLERİ MÜDÜRLÜĞÜ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866008" y="4924865"/>
            <a:ext cx="5110685" cy="77928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1AB47727-08F4-47CF-8FF9-55C605BB1181}"/>
              </a:ext>
            </a:extLst>
          </p:cNvPr>
          <p:cNvSpPr txBox="1"/>
          <p:nvPr/>
        </p:nvSpPr>
        <p:spPr>
          <a:xfrm>
            <a:off x="9638460" y="2419363"/>
            <a:ext cx="71340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Teknolojik altyapının güvenli ve kesintisiz çalışmasını sağlar.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Sunucu ve ağ altyapı sistemlerini yönetir.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Kurumsal dijital varlıkların güvenliğini sağlar.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Kullanıcı destek ve sistem sürekliliğini koordine eder.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dijital dönüşüm projelerine liderlik eder.</a:t>
            </a:r>
          </a:p>
        </p:txBody>
      </p:sp>
      <p:graphicFrame>
        <p:nvGraphicFramePr>
          <p:cNvPr id="28" name="Table 0">
            <a:extLst>
              <a:ext uri="{FF2B5EF4-FFF2-40B4-BE49-F238E27FC236}">
                <a16:creationId xmlns:a16="http://schemas.microsoft.com/office/drawing/2014/main" id="{53E74AE2-BCFD-4BB6-A999-9073C93FE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798896"/>
              </p:ext>
            </p:extLst>
          </p:nvPr>
        </p:nvGraphicFramePr>
        <p:xfrm>
          <a:off x="843389" y="2229878"/>
          <a:ext cx="7384484" cy="5083129"/>
        </p:xfrm>
        <a:graphic>
          <a:graphicData uri="http://schemas.openxmlformats.org/drawingml/2006/table">
            <a:tbl>
              <a:tblPr/>
              <a:tblGrid>
                <a:gridCol w="4046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8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77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2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Selçuk Terkan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43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Gürkan Çavdar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</a:t>
                      </a: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2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Egemen Altınkum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72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Raşit Baltacı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72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Ömer Nayman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72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Mehmet Yunmaztaş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550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Mustafa Yiğit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72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Berat Çan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30" name="Grup 29">
            <a:extLst>
              <a:ext uri="{FF2B5EF4-FFF2-40B4-BE49-F238E27FC236}">
                <a16:creationId xmlns:a16="http://schemas.microsoft.com/office/drawing/2014/main" id="{11BF9695-0CCA-4418-B062-A509DA23A670}"/>
              </a:ext>
            </a:extLst>
          </p:cNvPr>
          <p:cNvGrpSpPr/>
          <p:nvPr/>
        </p:nvGrpSpPr>
        <p:grpSpPr>
          <a:xfrm>
            <a:off x="-40448" y="8815647"/>
            <a:ext cx="16877205" cy="1512056"/>
            <a:chOff x="-40448" y="8815647"/>
            <a:chExt cx="16877205" cy="1512056"/>
          </a:xfrm>
        </p:grpSpPr>
        <p:sp>
          <p:nvSpPr>
            <p:cNvPr id="31" name="Shape 6">
              <a:extLst>
                <a:ext uri="{FF2B5EF4-FFF2-40B4-BE49-F238E27FC236}">
                  <a16:creationId xmlns:a16="http://schemas.microsoft.com/office/drawing/2014/main" id="{F0B41B67-A938-417D-AC04-D0FA14E24AE0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Shape 7">
              <a:extLst>
                <a:ext uri="{FF2B5EF4-FFF2-40B4-BE49-F238E27FC236}">
                  <a16:creationId xmlns:a16="http://schemas.microsoft.com/office/drawing/2014/main" id="{4F6415EE-6687-45E6-A94F-DF69906F0CE8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3" name="Text 8">
              <a:extLst>
                <a:ext uri="{FF2B5EF4-FFF2-40B4-BE49-F238E27FC236}">
                  <a16:creationId xmlns:a16="http://schemas.microsoft.com/office/drawing/2014/main" id="{18946771-9F46-465E-BE54-2D750B1329BE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sistem@acibadem.edu.tr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4483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5256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408865" y="-392510"/>
            <a:ext cx="18696865" cy="11072020"/>
            <a:chOff x="0" y="0"/>
            <a:chExt cx="4924277" cy="291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24277" cy="2916088"/>
            </a:xfrm>
            <a:custGeom>
              <a:avLst/>
              <a:gdLst/>
              <a:ahLst/>
              <a:cxnLst/>
              <a:rect l="l" t="t" r="r" b="b"/>
              <a:pathLst>
                <a:path w="4924277" h="2916088">
                  <a:moveTo>
                    <a:pt x="0" y="0"/>
                  </a:moveTo>
                  <a:lnTo>
                    <a:pt x="4924277" y="0"/>
                  </a:lnTo>
                  <a:lnTo>
                    <a:pt x="4924277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153B7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924277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6421238" y="-2238541"/>
            <a:ext cx="47338" cy="8113700"/>
            <a:chOff x="0" y="0"/>
            <a:chExt cx="50800" cy="8707120"/>
          </a:xfrm>
        </p:grpSpPr>
        <p:sp>
          <p:nvSpPr>
            <p:cNvPr id="6" name="Freeform 6"/>
            <p:cNvSpPr/>
            <p:nvPr/>
          </p:nvSpPr>
          <p:spPr>
            <a:xfrm>
              <a:off x="0" y="25400"/>
              <a:ext cx="50800" cy="8656320"/>
            </a:xfrm>
            <a:custGeom>
              <a:avLst/>
              <a:gdLst/>
              <a:ahLst/>
              <a:cxnLst/>
              <a:rect l="l" t="t" r="r" b="b"/>
              <a:pathLst>
                <a:path w="50800" h="8656320">
                  <a:moveTo>
                    <a:pt x="0" y="8656320"/>
                  </a:moveTo>
                  <a:lnTo>
                    <a:pt x="0" y="0"/>
                  </a:lnTo>
                  <a:lnTo>
                    <a:pt x="50800" y="0"/>
                  </a:lnTo>
                  <a:lnTo>
                    <a:pt x="50800" y="865632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Freeform 7"/>
          <p:cNvSpPr/>
          <p:nvPr/>
        </p:nvSpPr>
        <p:spPr>
          <a:xfrm>
            <a:off x="949036" y="1576215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>
          <a:xfrm>
            <a:off x="1495210" y="2229424"/>
            <a:ext cx="3521647" cy="4695530"/>
          </a:xfrm>
          <a:custGeom>
            <a:avLst/>
            <a:gdLst/>
            <a:ahLst/>
            <a:cxnLst/>
            <a:rect l="l" t="t" r="r" b="b"/>
            <a:pathLst>
              <a:path w="3521647" h="4695530">
                <a:moveTo>
                  <a:pt x="0" y="0"/>
                </a:moveTo>
                <a:lnTo>
                  <a:pt x="3521647" y="0"/>
                </a:lnTo>
                <a:lnTo>
                  <a:pt x="3521647" y="4695529"/>
                </a:lnTo>
                <a:lnTo>
                  <a:pt x="0" y="4695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687" t="-2828" r="-15414" b="-23273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2" name="Freeform 12"/>
          <p:cNvSpPr/>
          <p:nvPr/>
        </p:nvSpPr>
        <p:spPr>
          <a:xfrm>
            <a:off x="5730973" y="2225900"/>
            <a:ext cx="2293116" cy="3057488"/>
          </a:xfrm>
          <a:custGeom>
            <a:avLst/>
            <a:gdLst/>
            <a:ahLst/>
            <a:cxnLst/>
            <a:rect l="l" t="t" r="r" b="b"/>
            <a:pathLst>
              <a:path w="2293116" h="3057488">
                <a:moveTo>
                  <a:pt x="0" y="0"/>
                </a:moveTo>
                <a:lnTo>
                  <a:pt x="2293116" y="0"/>
                </a:lnTo>
                <a:lnTo>
                  <a:pt x="2293116" y="3057487"/>
                </a:lnTo>
                <a:lnTo>
                  <a:pt x="0" y="3057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180" t="-942" r="-5657" b="-22895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3" name="Freeform 13"/>
          <p:cNvSpPr/>
          <p:nvPr/>
        </p:nvSpPr>
        <p:spPr>
          <a:xfrm>
            <a:off x="12115505" y="2225900"/>
            <a:ext cx="2482527" cy="3057488"/>
          </a:xfrm>
          <a:custGeom>
            <a:avLst/>
            <a:gdLst/>
            <a:ahLst/>
            <a:cxnLst/>
            <a:rect l="l" t="t" r="r" b="b"/>
            <a:pathLst>
              <a:path w="2482527" h="3057488">
                <a:moveTo>
                  <a:pt x="0" y="0"/>
                </a:moveTo>
                <a:lnTo>
                  <a:pt x="2482527" y="0"/>
                </a:lnTo>
                <a:lnTo>
                  <a:pt x="2482527" y="3057487"/>
                </a:lnTo>
                <a:lnTo>
                  <a:pt x="0" y="30574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417" t="-15035" r="-14556" b="-17013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4" name="Freeform 14"/>
          <p:cNvSpPr/>
          <p:nvPr/>
        </p:nvSpPr>
        <p:spPr>
          <a:xfrm>
            <a:off x="15430622" y="2227799"/>
            <a:ext cx="2290268" cy="3053691"/>
          </a:xfrm>
          <a:custGeom>
            <a:avLst/>
            <a:gdLst/>
            <a:ahLst/>
            <a:cxnLst/>
            <a:rect l="l" t="t" r="r" b="b"/>
            <a:pathLst>
              <a:path w="2290268" h="3053691">
                <a:moveTo>
                  <a:pt x="0" y="0"/>
                </a:moveTo>
                <a:lnTo>
                  <a:pt x="2290268" y="0"/>
                </a:lnTo>
                <a:lnTo>
                  <a:pt x="2290268" y="3053691"/>
                </a:lnTo>
                <a:lnTo>
                  <a:pt x="0" y="3053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5" name="Freeform 15"/>
          <p:cNvSpPr/>
          <p:nvPr/>
        </p:nvSpPr>
        <p:spPr>
          <a:xfrm>
            <a:off x="5731594" y="6211572"/>
            <a:ext cx="2292495" cy="3056660"/>
          </a:xfrm>
          <a:custGeom>
            <a:avLst/>
            <a:gdLst/>
            <a:ahLst/>
            <a:cxnLst/>
            <a:rect l="l" t="t" r="r" b="b"/>
            <a:pathLst>
              <a:path w="2292495" h="3056660">
                <a:moveTo>
                  <a:pt x="0" y="0"/>
                </a:moveTo>
                <a:lnTo>
                  <a:pt x="2292495" y="0"/>
                </a:lnTo>
                <a:lnTo>
                  <a:pt x="2292495" y="3056661"/>
                </a:lnTo>
                <a:lnTo>
                  <a:pt x="0" y="30566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320" t="-16641" r="-8320"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6" name="Freeform 16"/>
          <p:cNvSpPr/>
          <p:nvPr/>
        </p:nvSpPr>
        <p:spPr>
          <a:xfrm>
            <a:off x="8855225" y="6211572"/>
            <a:ext cx="2292495" cy="3056660"/>
          </a:xfrm>
          <a:custGeom>
            <a:avLst/>
            <a:gdLst/>
            <a:ahLst/>
            <a:cxnLst/>
            <a:rect l="l" t="t" r="r" b="b"/>
            <a:pathLst>
              <a:path w="2292495" h="3056660">
                <a:moveTo>
                  <a:pt x="0" y="0"/>
                </a:moveTo>
                <a:lnTo>
                  <a:pt x="2292495" y="0"/>
                </a:lnTo>
                <a:lnTo>
                  <a:pt x="2292495" y="3056661"/>
                </a:lnTo>
                <a:lnTo>
                  <a:pt x="0" y="30566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7" name="Freeform 17"/>
          <p:cNvSpPr/>
          <p:nvPr/>
        </p:nvSpPr>
        <p:spPr>
          <a:xfrm>
            <a:off x="8894679" y="2225900"/>
            <a:ext cx="2291677" cy="3055570"/>
          </a:xfrm>
          <a:custGeom>
            <a:avLst/>
            <a:gdLst/>
            <a:ahLst/>
            <a:cxnLst/>
            <a:rect l="l" t="t" r="r" b="b"/>
            <a:pathLst>
              <a:path w="2291677" h="3055570">
                <a:moveTo>
                  <a:pt x="0" y="0"/>
                </a:moveTo>
                <a:lnTo>
                  <a:pt x="2291678" y="0"/>
                </a:lnTo>
                <a:lnTo>
                  <a:pt x="2291678" y="3055570"/>
                </a:lnTo>
                <a:lnTo>
                  <a:pt x="0" y="30555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3" name="TextBox 23"/>
          <p:cNvSpPr txBox="1"/>
          <p:nvPr/>
        </p:nvSpPr>
        <p:spPr>
          <a:xfrm>
            <a:off x="2388057" y="614462"/>
            <a:ext cx="12823886" cy="1069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n-US" sz="4400" b="1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Open Sans Ultra-Bold"/>
              </a:rPr>
              <a:t>MÜTEVELLİ HEYETİ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96271" y="7089555"/>
            <a:ext cx="3420586" cy="419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6"/>
              </a:lnSpc>
            </a:pPr>
            <a:r>
              <a:rPr lang="en-US" sz="2584" b="1" spc="-215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Mehmet Ali </a:t>
            </a:r>
            <a:r>
              <a:rPr lang="en-US" sz="2584" b="1" spc="-215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Aydınlar</a:t>
            </a:r>
            <a:endParaRPr lang="en-US" sz="2584" b="1" spc="-215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5966538" y="5373763"/>
            <a:ext cx="1821986" cy="290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3"/>
              </a:lnSpc>
            </a:pPr>
            <a:r>
              <a:rPr lang="en-US" sz="1799" b="1" spc="-14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Seher</a:t>
            </a:r>
            <a:r>
              <a:rPr lang="en-US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 </a:t>
            </a:r>
            <a:r>
              <a:rPr lang="en-US" sz="1799" b="1" spc="-14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Aydınlar</a:t>
            </a:r>
            <a:endParaRPr lang="en-US" sz="1799" b="1" spc="-14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1753466" y="5373763"/>
            <a:ext cx="3206605" cy="290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3"/>
              </a:lnSpc>
            </a:pPr>
            <a:r>
              <a:rPr lang="en-US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Prof. Dr. </a:t>
            </a:r>
            <a:r>
              <a:rPr lang="en-US" sz="1799" b="1" spc="-14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Bülent</a:t>
            </a:r>
            <a:r>
              <a:rPr lang="en-US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 S</a:t>
            </a:r>
            <a:r>
              <a:rPr lang="tr-TR" sz="1799" b="1" spc="-14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oyupak</a:t>
            </a:r>
            <a:endParaRPr lang="en-US" sz="1799" b="1" spc="-14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5384543" y="5343267"/>
            <a:ext cx="2382427" cy="290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3"/>
              </a:lnSpc>
            </a:pPr>
            <a:r>
              <a:rPr lang="en-US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Birol </a:t>
            </a:r>
            <a:r>
              <a:rPr lang="tr-TR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Yücel</a:t>
            </a:r>
            <a:endParaRPr lang="en-US" sz="1799" b="1" spc="-14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730973" y="9332463"/>
            <a:ext cx="2382427" cy="290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3"/>
              </a:lnSpc>
            </a:pPr>
            <a:r>
              <a:rPr lang="en-US" sz="1799" b="1" spc="-149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Gökhan</a:t>
            </a:r>
            <a:r>
              <a:rPr lang="en-US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 </a:t>
            </a:r>
            <a:r>
              <a:rPr lang="tr-TR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Gürcan</a:t>
            </a:r>
            <a:endParaRPr lang="en-US" sz="1799" b="1" spc="-14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327792" y="9353958"/>
            <a:ext cx="3354957" cy="290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3"/>
              </a:lnSpc>
            </a:pPr>
            <a:r>
              <a:rPr lang="en-US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Ahmet Sedat </a:t>
            </a:r>
            <a:r>
              <a:rPr lang="tr-TR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Artukoğlu</a:t>
            </a:r>
            <a:endParaRPr lang="en-US" sz="1799" b="1" spc="-149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672750" y="5339110"/>
            <a:ext cx="2926385" cy="290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3"/>
              </a:lnSpc>
            </a:pPr>
            <a:r>
              <a:rPr lang="en-US" sz="1799" b="1" spc="-149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 Bold"/>
              </a:rPr>
              <a:t>Prof. Dr. Ahmet Şahin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96271" y="7480487"/>
            <a:ext cx="3420586" cy="398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5"/>
              </a:lnSpc>
            </a:pPr>
            <a:r>
              <a:rPr lang="en-US" sz="2440" spc="-203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Mütevelli</a:t>
            </a:r>
            <a:r>
              <a:rPr lang="en-US" sz="2440" spc="-203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2440" spc="-203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Heyeti</a:t>
            </a:r>
            <a:r>
              <a:rPr lang="en-US" sz="2440" spc="-203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2440" spc="-203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Başkanı</a:t>
            </a:r>
            <a:endParaRPr lang="en-US" sz="2440" spc="-203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5844028" y="5639478"/>
            <a:ext cx="2180061" cy="27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0"/>
              </a:lnSpc>
            </a:pP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Mütevelli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Heyeti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Üyesi</a:t>
            </a:r>
            <a:endParaRPr lang="en-US" sz="1699" spc="-14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2266738" y="5639478"/>
            <a:ext cx="2180061" cy="27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0"/>
              </a:lnSpc>
            </a:pP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Mütevelli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Heyeti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Üyesi</a:t>
            </a:r>
            <a:endParaRPr lang="en-US" sz="1699" spc="-14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5485726" y="5608916"/>
            <a:ext cx="2180061" cy="27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0"/>
              </a:lnSpc>
            </a:pP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Mütevelli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Heyeti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Üyesi</a:t>
            </a:r>
            <a:endParaRPr lang="en-US" sz="1699" spc="-14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5832156" y="9600327"/>
            <a:ext cx="2180061" cy="27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0"/>
              </a:lnSpc>
            </a:pP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Mütevelli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Heyeti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Üyesi</a:t>
            </a:r>
            <a:endParaRPr lang="en-US" sz="1699" spc="-14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8915240" y="9600327"/>
            <a:ext cx="2180061" cy="27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0"/>
              </a:lnSpc>
            </a:pP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Mütevelli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Heyeti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Üyesi</a:t>
            </a:r>
            <a:endParaRPr lang="en-US" sz="1699" spc="-14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8986893" y="5604004"/>
            <a:ext cx="2180061" cy="27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0"/>
              </a:lnSpc>
            </a:pP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Mütevelli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Heyeti</a:t>
            </a:r>
            <a:r>
              <a:rPr lang="en-US" sz="1699" spc="-14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 </a:t>
            </a:r>
            <a:r>
              <a:rPr lang="en-US" sz="1699" spc="-14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Verdana"/>
              </a:rPr>
              <a:t>Üyesi</a:t>
            </a:r>
            <a:endParaRPr lang="en-US" sz="1699" spc="-14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90822" y="87203"/>
            <a:ext cx="10507432" cy="1827308"/>
            <a:chOff x="-3196012" y="10872"/>
            <a:chExt cx="15068995" cy="2324689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3196012" y="10872"/>
              <a:ext cx="13787944" cy="177941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BİYOMEDİKAL BİRİMİ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1AB47727-08F4-47CF-8FF9-55C605BB1181}"/>
              </a:ext>
            </a:extLst>
          </p:cNvPr>
          <p:cNvSpPr txBox="1"/>
          <p:nvPr/>
        </p:nvSpPr>
        <p:spPr>
          <a:xfrm>
            <a:off x="9452042" y="2415257"/>
            <a:ext cx="728644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Üniversiteye bağlı laboratuvarlarda bulunan tüm tıbbi cihazların kurulum ve devreye alma süreçlerini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Kullanıcı eğitimlerini organize eder ve cihazların doğru kullanımını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Periyodik bakım planlamalarını yapar ve arıza/onarım süreçlerini takip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Kalibrasyon işlemlerinin ilgili standartlara uygun şekilde gerçekleştirilmesini temin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Tüm teknik süreçlerin kayıt altına alınmasını ve arşivlenmesini sağlar.</a:t>
            </a:r>
          </a:p>
        </p:txBody>
      </p:sp>
      <p:grpSp>
        <p:nvGrpSpPr>
          <p:cNvPr id="28" name="Grup 27">
            <a:extLst>
              <a:ext uri="{FF2B5EF4-FFF2-40B4-BE49-F238E27FC236}">
                <a16:creationId xmlns:a16="http://schemas.microsoft.com/office/drawing/2014/main" id="{D3F73A5F-9A11-48B0-ABF9-D33F593FCA8B}"/>
              </a:ext>
            </a:extLst>
          </p:cNvPr>
          <p:cNvGrpSpPr/>
          <p:nvPr/>
        </p:nvGrpSpPr>
        <p:grpSpPr>
          <a:xfrm>
            <a:off x="-40448" y="8815647"/>
            <a:ext cx="16877205" cy="1512056"/>
            <a:chOff x="-40448" y="8815647"/>
            <a:chExt cx="16877205" cy="1512056"/>
          </a:xfrm>
        </p:grpSpPr>
        <p:sp>
          <p:nvSpPr>
            <p:cNvPr id="29" name="Shape 6">
              <a:extLst>
                <a:ext uri="{FF2B5EF4-FFF2-40B4-BE49-F238E27FC236}">
                  <a16:creationId xmlns:a16="http://schemas.microsoft.com/office/drawing/2014/main" id="{37F06D13-4D2C-42F9-9E2A-B2784A5D6926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Shape 7">
              <a:extLst>
                <a:ext uri="{FF2B5EF4-FFF2-40B4-BE49-F238E27FC236}">
                  <a16:creationId xmlns:a16="http://schemas.microsoft.com/office/drawing/2014/main" id="{07E03A1E-D40B-41D8-A32A-E9E61E2B2366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1" name="Text 8">
              <a:extLst>
                <a:ext uri="{FF2B5EF4-FFF2-40B4-BE49-F238E27FC236}">
                  <a16:creationId xmlns:a16="http://schemas.microsoft.com/office/drawing/2014/main" id="{C7E87F28-7DE7-4ED6-A23E-29F8059FC0EC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hasan.kavakli@acibadem.edu.tr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250 3664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2" name="Table 0">
            <a:extLst>
              <a:ext uri="{FF2B5EF4-FFF2-40B4-BE49-F238E27FC236}">
                <a16:creationId xmlns:a16="http://schemas.microsoft.com/office/drawing/2014/main" id="{5E15CCC6-AD9E-468F-A488-A9ECD1BA6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97647"/>
              </p:ext>
            </p:extLst>
          </p:nvPr>
        </p:nvGraphicFramePr>
        <p:xfrm>
          <a:off x="914401" y="2420126"/>
          <a:ext cx="8454308" cy="5446762"/>
        </p:xfrm>
        <a:graphic>
          <a:graphicData uri="http://schemas.openxmlformats.org/drawingml/2006/table">
            <a:tbl>
              <a:tblPr/>
              <a:tblGrid>
                <a:gridCol w="4236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8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8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063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Hasan Kavaklı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063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Samet Piraz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063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Eray </a:t>
                      </a:r>
                      <a:r>
                        <a:rPr lang="en-US" sz="2400" b="1" dirty="0" err="1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Yılmazel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1515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755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" y="333281"/>
            <a:ext cx="9614170" cy="1584725"/>
            <a:chOff x="-717804" y="319485"/>
            <a:chExt cx="13787944" cy="2016076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717804" y="437816"/>
              <a:ext cx="13787944" cy="17794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İNSAN KAYNAKLARI MÜDÜRLÜĞÜ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0" name="Metin kutusu 9">
            <a:extLst>
              <a:ext uri="{FF2B5EF4-FFF2-40B4-BE49-F238E27FC236}">
                <a16:creationId xmlns:a16="http://schemas.microsoft.com/office/drawing/2014/main" id="{845A91D8-216C-4E39-9C90-C177E96B41E2}"/>
              </a:ext>
            </a:extLst>
          </p:cNvPr>
          <p:cNvSpPr txBox="1"/>
          <p:nvPr/>
        </p:nvSpPr>
        <p:spPr>
          <a:xfrm>
            <a:off x="9438363" y="1135975"/>
            <a:ext cx="6768485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stratejik hedefleri doğrultusunda insan kaynağı planlamasını, gelişimini ve kurumsal sürdürülebilirliğini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Orta ve uzun vadeli hedeflere uygun stratejik iş gücü planlaması ve yedekleme sistemlerini oluşturur.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Yetkinlik bazlı işe alım ve objektif performans yönetimi süreçlerini tasarlar ve uygular.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Eğitim ve gelişim programlarıyla çalışanların mesleki ve yönetsel yetkinliklerini güçlendirir.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Ücret, yan haklar ve ödüllendirme sistemlerini adalet ve rekabetçilik ilkeleri doğrultusunda yapılandırır.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3" name="Grup 22">
            <a:extLst>
              <a:ext uri="{FF2B5EF4-FFF2-40B4-BE49-F238E27FC236}">
                <a16:creationId xmlns:a16="http://schemas.microsoft.com/office/drawing/2014/main" id="{9A6D2E45-8328-422E-90C1-C0CBD3493DE2}"/>
              </a:ext>
            </a:extLst>
          </p:cNvPr>
          <p:cNvGrpSpPr/>
          <p:nvPr/>
        </p:nvGrpSpPr>
        <p:grpSpPr>
          <a:xfrm>
            <a:off x="-26770" y="8806249"/>
            <a:ext cx="16877205" cy="1512056"/>
            <a:chOff x="-40448" y="8815647"/>
            <a:chExt cx="16877205" cy="1512056"/>
          </a:xfrm>
        </p:grpSpPr>
        <p:sp>
          <p:nvSpPr>
            <p:cNvPr id="24" name="Shape 6">
              <a:extLst>
                <a:ext uri="{FF2B5EF4-FFF2-40B4-BE49-F238E27FC236}">
                  <a16:creationId xmlns:a16="http://schemas.microsoft.com/office/drawing/2014/main" id="{1422BEB9-4333-4665-9308-A9B5EBF04052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Shape 7">
              <a:extLst>
                <a:ext uri="{FF2B5EF4-FFF2-40B4-BE49-F238E27FC236}">
                  <a16:creationId xmlns:a16="http://schemas.microsoft.com/office/drawing/2014/main" id="{DBF82D2E-E4F7-49BD-AF97-F4E0BE58E325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26" name="Text 8">
              <a:extLst>
                <a:ext uri="{FF2B5EF4-FFF2-40B4-BE49-F238E27FC236}">
                  <a16:creationId xmlns:a16="http://schemas.microsoft.com/office/drawing/2014/main" id="{2D5855D0-C62B-4C92-9D68-A6C42EB6351C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ik@acibadem.edu.tr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4016 / 4411 / 4019 / 4313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27" name="Table 0">
            <a:extLst>
              <a:ext uri="{FF2B5EF4-FFF2-40B4-BE49-F238E27FC236}">
                <a16:creationId xmlns:a16="http://schemas.microsoft.com/office/drawing/2014/main" id="{FE37CB11-7E0F-48DC-B85D-952D8E385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553682"/>
              </p:ext>
            </p:extLst>
          </p:nvPr>
        </p:nvGraphicFramePr>
        <p:xfrm>
          <a:off x="807519" y="2420127"/>
          <a:ext cx="8574867" cy="5446768"/>
        </p:xfrm>
        <a:graphic>
          <a:graphicData uri="http://schemas.openxmlformats.org/drawingml/2006/table">
            <a:tbl>
              <a:tblPr/>
              <a:tblGrid>
                <a:gridCol w="4296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8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084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84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Nihan Güneş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84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Seda Yeşer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84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Ezgi Gürkan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84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Sude Vicnelioğlu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84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Alper Geçili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084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İklim Koç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084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Onur Çarıkçıoğlu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154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14400" y="72142"/>
            <a:ext cx="10317103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İŞLETME MÜDÜRLÜĞÜ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29AA2840-2B9A-46C1-8C45-8681A52F41E8}"/>
              </a:ext>
            </a:extLst>
          </p:cNvPr>
          <p:cNvSpPr txBox="1"/>
          <p:nvPr/>
        </p:nvSpPr>
        <p:spPr>
          <a:xfrm>
            <a:off x="8885655" y="1299626"/>
            <a:ext cx="779083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Kampüs operasyon ve destek hizmetlerini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Güvenlik, kart merkezi ve santral süreçlerini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Temizlik, yemek ve çevre yönetimini koordine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İş sağlığı ve güvenliği uygulamalarını takip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Kampüs içi dış firma operasyonlarını denetler.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Eğitim öğretim dönemlerinin derslik planlamasını yapar.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Kampüs içi etkinlik yönetimini yapar.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Kargo, kurye, ulaşım süreçlerini yönetir.</a:t>
            </a:r>
          </a:p>
        </p:txBody>
      </p:sp>
      <p:grpSp>
        <p:nvGrpSpPr>
          <p:cNvPr id="29" name="Grup 28">
            <a:extLst>
              <a:ext uri="{FF2B5EF4-FFF2-40B4-BE49-F238E27FC236}">
                <a16:creationId xmlns:a16="http://schemas.microsoft.com/office/drawing/2014/main" id="{B4294ABF-D5B6-439A-B3A5-289209CE2ABF}"/>
              </a:ext>
            </a:extLst>
          </p:cNvPr>
          <p:cNvGrpSpPr/>
          <p:nvPr/>
        </p:nvGrpSpPr>
        <p:grpSpPr>
          <a:xfrm>
            <a:off x="-40448" y="9064407"/>
            <a:ext cx="16877205" cy="1263296"/>
            <a:chOff x="-40448" y="8815647"/>
            <a:chExt cx="16877205" cy="1512056"/>
          </a:xfrm>
        </p:grpSpPr>
        <p:sp>
          <p:nvSpPr>
            <p:cNvPr id="30" name="Shape 6">
              <a:extLst>
                <a:ext uri="{FF2B5EF4-FFF2-40B4-BE49-F238E27FC236}">
                  <a16:creationId xmlns:a16="http://schemas.microsoft.com/office/drawing/2014/main" id="{268F32AE-DA6F-4C0B-803B-CF3A9A8771B3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Shape 7">
              <a:extLst>
                <a:ext uri="{FF2B5EF4-FFF2-40B4-BE49-F238E27FC236}">
                  <a16:creationId xmlns:a16="http://schemas.microsoft.com/office/drawing/2014/main" id="{A2FDEE3B-F29C-48E1-B842-D70930C57B43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2" name="Text 8">
              <a:extLst>
                <a:ext uri="{FF2B5EF4-FFF2-40B4-BE49-F238E27FC236}">
                  <a16:creationId xmlns:a16="http://schemas.microsoft.com/office/drawing/2014/main" id="{A21EDDE5-DC1C-4C63-AD95-44C38C8A0A7A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isletme@acibadem.edu.tr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4288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3" name="Table 0">
            <a:extLst>
              <a:ext uri="{FF2B5EF4-FFF2-40B4-BE49-F238E27FC236}">
                <a16:creationId xmlns:a16="http://schemas.microsoft.com/office/drawing/2014/main" id="{1EE4CE50-D150-438E-B753-ED261B90F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014721"/>
              </p:ext>
            </p:extLst>
          </p:nvPr>
        </p:nvGraphicFramePr>
        <p:xfrm>
          <a:off x="620911" y="1299626"/>
          <a:ext cx="8090798" cy="6434674"/>
        </p:xfrm>
        <a:graphic>
          <a:graphicData uri="http://schemas.openxmlformats.org/drawingml/2006/table">
            <a:tbl>
              <a:tblPr/>
              <a:tblGrid>
                <a:gridCol w="3985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5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88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</a:rPr>
                        <a:t>İsim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</a:rPr>
                        <a:t>Görev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249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Mehmet Ay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 dirty="0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Müdür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249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Berfin Yıldız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Sorumlu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249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İlhan Şimşek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 dirty="0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Sorumlu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056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Sabri Terzi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 dirty="0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Uzman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249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Ege </a:t>
                      </a:r>
                      <a:r>
                        <a:rPr lang="tr-TR" sz="2400" b="1" i="0" u="none" strike="noStrike" dirty="0" err="1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Tunçsel</a:t>
                      </a:r>
                      <a:endParaRPr lang="tr-TR" sz="2400" b="1" i="0" u="none" strike="noStrike" dirty="0">
                        <a:solidFill>
                          <a:srgbClr val="1A2D6D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Uzman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249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Fatih Demir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 dirty="0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Uzman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4249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Kazım Bekoğlu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Uzman Yardımcısı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9744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Mehmet Konuk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 dirty="0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Santral Operatörü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Muhammed Emre İşleyen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 dirty="0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Yetkili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21" name="Group 17">
            <a:extLst>
              <a:ext uri="{FF2B5EF4-FFF2-40B4-BE49-F238E27FC236}">
                <a16:creationId xmlns:a16="http://schemas.microsoft.com/office/drawing/2014/main" id="{637091DA-CE7D-47E7-B316-4F88D9D1191F}"/>
              </a:ext>
            </a:extLst>
          </p:cNvPr>
          <p:cNvGrpSpPr/>
          <p:nvPr/>
        </p:nvGrpSpPr>
        <p:grpSpPr>
          <a:xfrm rot="5400000" flipV="1">
            <a:off x="5513533" y="4476965"/>
            <a:ext cx="6468951" cy="45719"/>
            <a:chOff x="0" y="0"/>
            <a:chExt cx="4964188" cy="50800"/>
          </a:xfrm>
        </p:grpSpPr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C474C725-EEC2-4BD6-834C-9969F35BC41F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4283737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1430" y="329786"/>
            <a:ext cx="8915180" cy="1584725"/>
            <a:chOff x="-912520" y="319485"/>
            <a:chExt cx="12785503" cy="2016076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912520" y="319485"/>
              <a:ext cx="12150371" cy="17794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KALİTE GELİŞTİRME VE </a:t>
              </a:r>
            </a:p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VERİ YÖNETİMİ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E0E5C465-782E-439D-AB67-6D895FB7EA59}"/>
              </a:ext>
            </a:extLst>
          </p:cNvPr>
          <p:cNvSpPr txBox="1"/>
          <p:nvPr/>
        </p:nvSpPr>
        <p:spPr>
          <a:xfrm>
            <a:off x="9410375" y="2414130"/>
            <a:ext cx="7092168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Kalite yönetimi ve strateji süreçlerine katkı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İç ve dış değerlendirme süreçlerini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Eğitim, anket ve paydaş değerlendirmelerini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Stratejik plan ve performans süreçlerine destek verir.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Akreditasyon süreçlerini koordine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Kalite güvence süreçlerinin sürdürülebilirliğini sağlar.</a:t>
            </a:r>
          </a:p>
        </p:txBody>
      </p:sp>
      <p:sp>
        <p:nvSpPr>
          <p:cNvPr id="29" name="Shape 6">
            <a:extLst>
              <a:ext uri="{FF2B5EF4-FFF2-40B4-BE49-F238E27FC236}">
                <a16:creationId xmlns:a16="http://schemas.microsoft.com/office/drawing/2014/main" id="{0176902E-0C86-41E1-B4A0-BA337017C854}"/>
              </a:ext>
            </a:extLst>
          </p:cNvPr>
          <p:cNvSpPr/>
          <p:nvPr/>
        </p:nvSpPr>
        <p:spPr>
          <a:xfrm>
            <a:off x="-42010" y="9023704"/>
            <a:ext cx="16877205" cy="126329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Shape 7">
            <a:extLst>
              <a:ext uri="{FF2B5EF4-FFF2-40B4-BE49-F238E27FC236}">
                <a16:creationId xmlns:a16="http://schemas.microsoft.com/office/drawing/2014/main" id="{BD9042EA-4FB6-4B06-96E7-32F11901F9C4}"/>
              </a:ext>
            </a:extLst>
          </p:cNvPr>
          <p:cNvSpPr/>
          <p:nvPr/>
        </p:nvSpPr>
        <p:spPr>
          <a:xfrm>
            <a:off x="-40448" y="9029700"/>
            <a:ext cx="369919" cy="126329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F66C32D7-474C-4D17-8EAC-4050591FC2AA}"/>
              </a:ext>
            </a:extLst>
          </p:cNvPr>
          <p:cNvSpPr/>
          <p:nvPr/>
        </p:nvSpPr>
        <p:spPr>
          <a:xfrm>
            <a:off x="493133" y="9064407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tr-TR" sz="2400" dirty="0" err="1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acukalite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</a:t>
            </a:r>
            <a:r>
              <a:rPr lang="tr-TR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4155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- 4197 - 7708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1" name="Table 0">
            <a:extLst>
              <a:ext uri="{FF2B5EF4-FFF2-40B4-BE49-F238E27FC236}">
                <a16:creationId xmlns:a16="http://schemas.microsoft.com/office/drawing/2014/main" id="{68D69DC1-BBE6-4DC8-B9FF-0DCF023D9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963032"/>
              </p:ext>
            </p:extLst>
          </p:nvPr>
        </p:nvGraphicFramePr>
        <p:xfrm>
          <a:off x="897221" y="2414130"/>
          <a:ext cx="8471172" cy="5446764"/>
        </p:xfrm>
        <a:graphic>
          <a:graphicData uri="http://schemas.openxmlformats.org/drawingml/2006/table">
            <a:tbl>
              <a:tblPr/>
              <a:tblGrid>
                <a:gridCol w="4244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6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86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65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Seda Tezkan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Koordinatör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154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Berna Kömür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003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Aslı Hazal Demir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933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14400" y="181718"/>
            <a:ext cx="10317103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8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KARİYER GELİŞİMİ OFİSİ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013034" y="5111137"/>
            <a:ext cx="5791198" cy="64725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06441508-EE85-4B7D-A5CC-D49821FE90B3}"/>
              </a:ext>
            </a:extLst>
          </p:cNvPr>
          <p:cNvSpPr txBox="1"/>
          <p:nvPr/>
        </p:nvSpPr>
        <p:spPr>
          <a:xfrm>
            <a:off x="9660411" y="2388900"/>
            <a:ext cx="713404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 ve mezunlara kariyer danışmanlığı verir.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ulusal ve uluslararası staj süreçlerini ve istihdam süreçlerini  takip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CV Bankası ve referans süreçlerini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profesyonel iş hayatı eğitimlerini ve mezun görüşmelerini organize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kısmi zamanlı ve </a:t>
            </a:r>
            <a:r>
              <a:rPr lang="tr-TR" sz="2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</a:t>
            </a: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-time çalışma süreçlerini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Mezun derneği süreçlerine yardımcı olur.</a:t>
            </a:r>
          </a:p>
        </p:txBody>
      </p:sp>
      <p:grpSp>
        <p:nvGrpSpPr>
          <p:cNvPr id="28" name="Grup 27">
            <a:extLst>
              <a:ext uri="{FF2B5EF4-FFF2-40B4-BE49-F238E27FC236}">
                <a16:creationId xmlns:a16="http://schemas.microsoft.com/office/drawing/2014/main" id="{80A17C81-7BAC-4CB1-AF56-A009A95184FC}"/>
              </a:ext>
            </a:extLst>
          </p:cNvPr>
          <p:cNvGrpSpPr/>
          <p:nvPr/>
        </p:nvGrpSpPr>
        <p:grpSpPr>
          <a:xfrm>
            <a:off x="-40448" y="9064407"/>
            <a:ext cx="16877205" cy="1263296"/>
            <a:chOff x="-40448" y="8815647"/>
            <a:chExt cx="16877205" cy="1512056"/>
          </a:xfrm>
        </p:grpSpPr>
        <p:sp>
          <p:nvSpPr>
            <p:cNvPr id="29" name="Shape 6">
              <a:extLst>
                <a:ext uri="{FF2B5EF4-FFF2-40B4-BE49-F238E27FC236}">
                  <a16:creationId xmlns:a16="http://schemas.microsoft.com/office/drawing/2014/main" id="{AF45701E-FEB2-45BB-A0F3-1981F30F9988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Shape 7">
              <a:extLst>
                <a:ext uri="{FF2B5EF4-FFF2-40B4-BE49-F238E27FC236}">
                  <a16:creationId xmlns:a16="http://schemas.microsoft.com/office/drawing/2014/main" id="{E8220851-6137-4EE5-B980-914898C64E32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1" name="Text 8">
              <a:extLst>
                <a:ext uri="{FF2B5EF4-FFF2-40B4-BE49-F238E27FC236}">
                  <a16:creationId xmlns:a16="http://schemas.microsoft.com/office/drawing/2014/main" id="{D2D9FD7E-4E8C-4EE7-B472-2815C715AA7C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kariyergelisimofisi@acibadem.edu.tr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4084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2" name="Table 0">
            <a:extLst>
              <a:ext uri="{FF2B5EF4-FFF2-40B4-BE49-F238E27FC236}">
                <a16:creationId xmlns:a16="http://schemas.microsoft.com/office/drawing/2014/main" id="{39E7F5B9-856C-4D84-B6E2-422E6DE10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414396"/>
              </p:ext>
            </p:extLst>
          </p:nvPr>
        </p:nvGraphicFramePr>
        <p:xfrm>
          <a:off x="1295400" y="2247901"/>
          <a:ext cx="7589619" cy="5766568"/>
        </p:xfrm>
        <a:graphic>
          <a:graphicData uri="http://schemas.openxmlformats.org/drawingml/2006/table">
            <a:tbl>
              <a:tblPr/>
              <a:tblGrid>
                <a:gridCol w="3858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0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523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044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S. Pelin Durguner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0443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tr-TR" sz="2400" b="1" kern="1200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Şevval Demir</a:t>
                      </a:r>
                      <a:endParaRPr lang="en-US" sz="2400" b="1" kern="1200" dirty="0">
                        <a:solidFill>
                          <a:srgbClr val="1A2D6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tr-TR" sz="2400" kern="12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kern="1200" dirty="0">
                        <a:solidFill>
                          <a:srgbClr val="3D3D3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04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Buket Uçar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buNone/>
                      </a:pPr>
                      <a:endParaRPr lang="en-US" sz="2400" b="1" kern="1200" dirty="0">
                        <a:solidFill>
                          <a:srgbClr val="1A2D6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buNone/>
                      </a:pPr>
                      <a:endParaRPr lang="en-US" sz="2400" b="1" kern="1200" dirty="0">
                        <a:solidFill>
                          <a:srgbClr val="1A2D6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114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926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" y="342900"/>
            <a:ext cx="8302268" cy="1778612"/>
            <a:chOff x="-2052588" y="72822"/>
            <a:chExt cx="13925571" cy="2262739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2052588" y="72822"/>
              <a:ext cx="13787944" cy="17794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KURUMSAL İLETİŞİM</a:t>
              </a:r>
            </a:p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MÜDÜRLÜĞÜ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 flipV="1">
            <a:off x="6719578" y="4919094"/>
            <a:ext cx="5279897" cy="45719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6089CE58-7BCE-4AE1-8AFC-1B7EF7A13EFD}"/>
              </a:ext>
            </a:extLst>
          </p:cNvPr>
          <p:cNvSpPr txBox="1"/>
          <p:nvPr/>
        </p:nvSpPr>
        <p:spPr>
          <a:xfrm>
            <a:off x="9604436" y="2380429"/>
            <a:ext cx="734085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kurumsal kimliğini, itibarını ve marka konumlandırmasını stratejik bir yaklaşımla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Kurumun iç ve dış paydaşlarına yönelik entegre iletişim stratejisini oluşturur ve uygular.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Akademik ve idari faaliyetlerin kamuoyu, medya ve hedef kitleler nezdinde doğru konumlandırılmasını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Dijital ekosistemin (web, sosyal medya ve diğer dijital platformlar) bütüncül yönetimini ve içerik stratejisini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Kriz iletişimi, medya ilişkileri, kurumsal yayınlar, görsel kimlik ve prodüksiyon süreçlerini kurumsal itibar perspektifiyle koordine eder.</a:t>
            </a:r>
          </a:p>
        </p:txBody>
      </p:sp>
      <p:grpSp>
        <p:nvGrpSpPr>
          <p:cNvPr id="29" name="Grup 28">
            <a:extLst>
              <a:ext uri="{FF2B5EF4-FFF2-40B4-BE49-F238E27FC236}">
                <a16:creationId xmlns:a16="http://schemas.microsoft.com/office/drawing/2014/main" id="{DDA61A26-C25F-4C49-8D5E-D592C1F357E7}"/>
              </a:ext>
            </a:extLst>
          </p:cNvPr>
          <p:cNvGrpSpPr/>
          <p:nvPr/>
        </p:nvGrpSpPr>
        <p:grpSpPr>
          <a:xfrm>
            <a:off x="-76200" y="9064407"/>
            <a:ext cx="16877205" cy="1263296"/>
            <a:chOff x="-40448" y="8815647"/>
            <a:chExt cx="16877205" cy="1512056"/>
          </a:xfrm>
        </p:grpSpPr>
        <p:sp>
          <p:nvSpPr>
            <p:cNvPr id="30" name="Shape 6">
              <a:extLst>
                <a:ext uri="{FF2B5EF4-FFF2-40B4-BE49-F238E27FC236}">
                  <a16:creationId xmlns:a16="http://schemas.microsoft.com/office/drawing/2014/main" id="{1791EDC4-D489-4F0B-BE92-1DB28DDFDE17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Shape 7">
              <a:extLst>
                <a:ext uri="{FF2B5EF4-FFF2-40B4-BE49-F238E27FC236}">
                  <a16:creationId xmlns:a16="http://schemas.microsoft.com/office/drawing/2014/main" id="{CE8A6C69-E260-44B4-9D01-D5F5CDC79664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2" name="Text 8">
              <a:extLst>
                <a:ext uri="{FF2B5EF4-FFF2-40B4-BE49-F238E27FC236}">
                  <a16:creationId xmlns:a16="http://schemas.microsoft.com/office/drawing/2014/main" id="{E3375B8C-64B2-43C8-8942-90012A0F00D4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kurumsal.iletisim@acibadem.edu.tr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4111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3" name="Table 0">
            <a:extLst>
              <a:ext uri="{FF2B5EF4-FFF2-40B4-BE49-F238E27FC236}">
                <a16:creationId xmlns:a16="http://schemas.microsoft.com/office/drawing/2014/main" id="{0692114E-FA3A-4064-8680-F1D65DEE9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085237"/>
              </p:ext>
            </p:extLst>
          </p:nvPr>
        </p:nvGraphicFramePr>
        <p:xfrm>
          <a:off x="665577" y="2315400"/>
          <a:ext cx="8667380" cy="5279896"/>
        </p:xfrm>
        <a:graphic>
          <a:graphicData uri="http://schemas.openxmlformats.org/drawingml/2006/table">
            <a:tbl>
              <a:tblPr/>
              <a:tblGrid>
                <a:gridCol w="3821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5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998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9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Zeynep Çuhacı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99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Semih Karaca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9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Bade Gürleyen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</a:t>
                      </a:r>
                      <a:r>
                        <a:rPr lang="tr-TR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9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Pelin Ulca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</a:t>
                      </a:r>
                      <a:r>
                        <a:rPr lang="tr-TR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99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Yasin Arslan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99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Burak Örnek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998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Halil Ateş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9188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98497" y="158191"/>
            <a:ext cx="9405938" cy="1512057"/>
            <a:chOff x="0" y="0"/>
            <a:chExt cx="15180043" cy="201607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53312" y="406881"/>
              <a:ext cx="14126731" cy="14649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36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KÜTÜPHANE VE ELEKTRONİK KAYNAKLAR MÜDÜRLÜĞÜ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DF8C3B68-9FA1-471D-AC17-F195B542FA17}"/>
              </a:ext>
            </a:extLst>
          </p:cNvPr>
          <p:cNvSpPr txBox="1"/>
          <p:nvPr/>
        </p:nvSpPr>
        <p:spPr>
          <a:xfrm>
            <a:off x="9625217" y="2384426"/>
            <a:ext cx="71340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Eğitim ve araştırma faaliyetlerini bilgi kaynaklarıyla destekler.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Basılı ve elektronik kaynaklara erişim sağlar.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 tabanları ve klinik karar destek araçlarını yönetir.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Açık erişim ve </a:t>
            </a:r>
            <a:r>
              <a:rPr lang="tr-TR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bibliyometrik</a:t>
            </a: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analiz danışmanlığı sunar.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Literatür tarama ve atıf yönetimi eğitimleri düzenler.</a:t>
            </a:r>
          </a:p>
        </p:txBody>
      </p:sp>
      <p:grpSp>
        <p:nvGrpSpPr>
          <p:cNvPr id="33" name="Grup 32">
            <a:extLst>
              <a:ext uri="{FF2B5EF4-FFF2-40B4-BE49-F238E27FC236}">
                <a16:creationId xmlns:a16="http://schemas.microsoft.com/office/drawing/2014/main" id="{E4784AD7-7332-4238-98F2-FA3AB0D53219}"/>
              </a:ext>
            </a:extLst>
          </p:cNvPr>
          <p:cNvGrpSpPr/>
          <p:nvPr/>
        </p:nvGrpSpPr>
        <p:grpSpPr>
          <a:xfrm>
            <a:off x="-40448" y="9064407"/>
            <a:ext cx="16877205" cy="1263296"/>
            <a:chOff x="-40448" y="8815647"/>
            <a:chExt cx="16877205" cy="1512056"/>
          </a:xfrm>
        </p:grpSpPr>
        <p:sp>
          <p:nvSpPr>
            <p:cNvPr id="34" name="Shape 6">
              <a:extLst>
                <a:ext uri="{FF2B5EF4-FFF2-40B4-BE49-F238E27FC236}">
                  <a16:creationId xmlns:a16="http://schemas.microsoft.com/office/drawing/2014/main" id="{FC6CA3B2-44EA-436C-9427-9EB215BC421E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Shape 7">
              <a:extLst>
                <a:ext uri="{FF2B5EF4-FFF2-40B4-BE49-F238E27FC236}">
                  <a16:creationId xmlns:a16="http://schemas.microsoft.com/office/drawing/2014/main" id="{9C4C5AFF-BD9F-4147-B4C8-011D79E2C27B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6" name="Text 8">
              <a:extLst>
                <a:ext uri="{FF2B5EF4-FFF2-40B4-BE49-F238E27FC236}">
                  <a16:creationId xmlns:a16="http://schemas.microsoft.com/office/drawing/2014/main" id="{11AFFE38-AF67-42A1-9045-A5B9092CDF81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kutuphane@acibadem.edu.tr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4464 / 7739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29FD5798-3F20-4ECD-B04D-367945C5D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601796"/>
              </p:ext>
            </p:extLst>
          </p:nvPr>
        </p:nvGraphicFramePr>
        <p:xfrm>
          <a:off x="442253" y="2384427"/>
          <a:ext cx="8753279" cy="4873304"/>
        </p:xfrm>
        <a:graphic>
          <a:graphicData uri="http://schemas.openxmlformats.org/drawingml/2006/table">
            <a:tbl>
              <a:tblPr/>
              <a:tblGrid>
                <a:gridCol w="5354570">
                  <a:extLst>
                    <a:ext uri="{9D8B030D-6E8A-4147-A177-3AD203B41FA5}">
                      <a16:colId xmlns:a16="http://schemas.microsoft.com/office/drawing/2014/main" val="4041866291"/>
                    </a:ext>
                  </a:extLst>
                </a:gridCol>
                <a:gridCol w="3398709">
                  <a:extLst>
                    <a:ext uri="{9D8B030D-6E8A-4147-A177-3AD203B41FA5}">
                      <a16:colId xmlns:a16="http://schemas.microsoft.com/office/drawing/2014/main" val="3485476927"/>
                    </a:ext>
                  </a:extLst>
                </a:gridCol>
              </a:tblGrid>
              <a:tr h="609163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</a:rPr>
                        <a:t>İsim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24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</a:rPr>
                        <a:t>Görev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954010"/>
                  </a:ext>
                </a:extLst>
              </a:tr>
              <a:tr h="609163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Ayça Aydemir Mazlumoğlu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Müdür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6011"/>
                  </a:ext>
                </a:extLst>
              </a:tr>
              <a:tr h="609163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Öznur Kadder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Müdür Yardımcısı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993962"/>
                  </a:ext>
                </a:extLst>
              </a:tr>
              <a:tr h="609163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 err="1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Senanur</a:t>
                      </a:r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 Tekin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Uzman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093800"/>
                  </a:ext>
                </a:extLst>
              </a:tr>
              <a:tr h="609163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Hilal Çevik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Uzman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190185"/>
                  </a:ext>
                </a:extLst>
              </a:tr>
              <a:tr h="609163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Elif Su Badur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Yetkili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726934"/>
                  </a:ext>
                </a:extLst>
              </a:tr>
              <a:tr h="609163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Cansu Yeliz Ekşi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Yetkili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549616"/>
                  </a:ext>
                </a:extLst>
              </a:tr>
              <a:tr h="609163"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1" i="0" u="none" strike="noStrike" dirty="0">
                          <a:solidFill>
                            <a:srgbClr val="1A2D6D"/>
                          </a:solidFill>
                          <a:effectLst/>
                          <a:latin typeface="Open Sans" panose="020B0606030504020204" pitchFamily="34" charset="0"/>
                        </a:rPr>
                        <a:t>Nefise Kübra İnceoğlu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tr-TR" sz="2400" b="0" i="0" u="none" strike="noStrike" dirty="0">
                          <a:solidFill>
                            <a:srgbClr val="3D3D3D"/>
                          </a:solidFill>
                          <a:effectLst/>
                          <a:latin typeface="Open Sans" panose="020B0606030504020204" pitchFamily="34" charset="0"/>
                        </a:rPr>
                        <a:t>Yetkili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866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515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-838200" y="202443"/>
            <a:ext cx="11639662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MALİ İŞLER MÜDÜRLÜĞÜ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405117" y="5376417"/>
            <a:ext cx="6011614" cy="75751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281A4BAA-CE80-496A-A63A-D9BF77C4881D}"/>
              </a:ext>
            </a:extLst>
          </p:cNvPr>
          <p:cNvSpPr txBox="1"/>
          <p:nvPr/>
        </p:nvSpPr>
        <p:spPr>
          <a:xfrm>
            <a:off x="9589568" y="2420109"/>
            <a:ext cx="67818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finansal süreçlerini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 ve iştiraklerin tüm finansal faaliyetlerini koordine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Gelir ve gider akışını kontrol eder ve muhasebe kayıtlarını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Vergi, muhasebe ve yasal raporlama süreçlerini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Bütçe, nakit akışı ve finansal raporlama süreçlerini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Ulusal ve uluslararası projelerin mali süreçlerini yürütür.</a:t>
            </a:r>
          </a:p>
        </p:txBody>
      </p:sp>
      <p:sp>
        <p:nvSpPr>
          <p:cNvPr id="29" name="Shape 6">
            <a:extLst>
              <a:ext uri="{FF2B5EF4-FFF2-40B4-BE49-F238E27FC236}">
                <a16:creationId xmlns:a16="http://schemas.microsoft.com/office/drawing/2014/main" id="{B6847E4B-E16E-4500-B13B-C3F2B6ED5297}"/>
              </a:ext>
            </a:extLst>
          </p:cNvPr>
          <p:cNvSpPr/>
          <p:nvPr/>
        </p:nvSpPr>
        <p:spPr>
          <a:xfrm>
            <a:off x="0" y="9064407"/>
            <a:ext cx="16877205" cy="126329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Shape 7">
            <a:extLst>
              <a:ext uri="{FF2B5EF4-FFF2-40B4-BE49-F238E27FC236}">
                <a16:creationId xmlns:a16="http://schemas.microsoft.com/office/drawing/2014/main" id="{671C50D4-108B-426E-AC08-E2D86450ACDB}"/>
              </a:ext>
            </a:extLst>
          </p:cNvPr>
          <p:cNvSpPr/>
          <p:nvPr/>
        </p:nvSpPr>
        <p:spPr>
          <a:xfrm>
            <a:off x="-40448" y="9064407"/>
            <a:ext cx="369919" cy="126329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686D2598-7BC5-45C8-B478-1F51F7E50357}"/>
              </a:ext>
            </a:extLst>
          </p:cNvPr>
          <p:cNvSpPr/>
          <p:nvPr/>
        </p:nvSpPr>
        <p:spPr>
          <a:xfrm>
            <a:off x="493133" y="9064407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Mali.isler@acibadem.edu.tr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4445-46-47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2" name="Table 0">
            <a:extLst>
              <a:ext uri="{FF2B5EF4-FFF2-40B4-BE49-F238E27FC236}">
                <a16:creationId xmlns:a16="http://schemas.microsoft.com/office/drawing/2014/main" id="{31A7BE79-C458-4437-A9D2-2125BF791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696382"/>
              </p:ext>
            </p:extLst>
          </p:nvPr>
        </p:nvGraphicFramePr>
        <p:xfrm>
          <a:off x="914400" y="2420109"/>
          <a:ext cx="8467987" cy="3211317"/>
        </p:xfrm>
        <a:graphic>
          <a:graphicData uri="http://schemas.openxmlformats.org/drawingml/2006/table">
            <a:tbl>
              <a:tblPr/>
              <a:tblGrid>
                <a:gridCol w="4224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3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9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9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Oktay Özbek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9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Büşra Tezcan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9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Şükrüye Taş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9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200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Emre </a:t>
                      </a:r>
                      <a:r>
                        <a:rPr lang="en-US" sz="2400" b="1" kern="1200" dirty="0" err="1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Çubukçu</a:t>
                      </a:r>
                      <a:endParaRPr lang="tr-TR" sz="2400" b="1" kern="1200" dirty="0">
                        <a:solidFill>
                          <a:srgbClr val="1A2D6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9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Gül</a:t>
                      </a: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</a:t>
                      </a: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 Gürsoy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9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Kübra Özyıldırım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3" name="Table 1">
            <a:extLst>
              <a:ext uri="{FF2B5EF4-FFF2-40B4-BE49-F238E27FC236}">
                <a16:creationId xmlns:a16="http://schemas.microsoft.com/office/drawing/2014/main" id="{90042437-5873-4559-9088-EA68C371C3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1317"/>
              </p:ext>
            </p:extLst>
          </p:nvPr>
        </p:nvGraphicFramePr>
        <p:xfrm>
          <a:off x="963826" y="5664126"/>
          <a:ext cx="8409221" cy="2743200"/>
        </p:xfrm>
        <a:graphic>
          <a:graphicData uri="http://schemas.openxmlformats.org/drawingml/2006/table">
            <a:tbl>
              <a:tblPr/>
              <a:tblGrid>
                <a:gridCol w="4195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3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Derya Yıldız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Tuba Önder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Beyzanur Avcı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Makbule Şirin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</a:t>
                      </a: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 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Yard</a:t>
                      </a:r>
                      <a:r>
                        <a:rPr lang="tr-TR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Sena Nur Yılmaz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1728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" y="333281"/>
            <a:ext cx="9614170" cy="1584725"/>
            <a:chOff x="-717804" y="319485"/>
            <a:chExt cx="13787944" cy="2016076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717804" y="334096"/>
              <a:ext cx="13787944" cy="177941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ÖĞRENCİ İŞLERİ</a:t>
              </a:r>
            </a:p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MÜDÜRLÜĞÜ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B1DEBC5C-2F78-4144-8166-8EE2B3A8096D}"/>
              </a:ext>
            </a:extLst>
          </p:cNvPr>
          <p:cNvSpPr txBox="1"/>
          <p:nvPr/>
        </p:nvSpPr>
        <p:spPr>
          <a:xfrm>
            <a:off x="9604436" y="2420126"/>
            <a:ext cx="71340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akademik süreçlerini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Kayıt ve ders seçimi işlemlerini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Transkript ve resmi öğrenci belgelerini düzenler.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Mezuniyet süreçlerini koordine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eğitim hayatı boyunca destek ve yönlendirme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kontenjan, bölüm/program açma süreçlerini koordine eder.</a:t>
            </a:r>
          </a:p>
        </p:txBody>
      </p:sp>
      <p:grpSp>
        <p:nvGrpSpPr>
          <p:cNvPr id="29" name="Grup 28">
            <a:extLst>
              <a:ext uri="{FF2B5EF4-FFF2-40B4-BE49-F238E27FC236}">
                <a16:creationId xmlns:a16="http://schemas.microsoft.com/office/drawing/2014/main" id="{B7761280-A16D-4759-88A0-F5DD718BFFC2}"/>
              </a:ext>
            </a:extLst>
          </p:cNvPr>
          <p:cNvGrpSpPr/>
          <p:nvPr/>
        </p:nvGrpSpPr>
        <p:grpSpPr>
          <a:xfrm>
            <a:off x="-40448" y="9064407"/>
            <a:ext cx="16877205" cy="1263296"/>
            <a:chOff x="-40448" y="8815647"/>
            <a:chExt cx="16877205" cy="1512056"/>
          </a:xfrm>
        </p:grpSpPr>
        <p:sp>
          <p:nvSpPr>
            <p:cNvPr id="30" name="Shape 6">
              <a:extLst>
                <a:ext uri="{FF2B5EF4-FFF2-40B4-BE49-F238E27FC236}">
                  <a16:creationId xmlns:a16="http://schemas.microsoft.com/office/drawing/2014/main" id="{7D7C0B38-BD2E-462E-BADD-B260D2268CBB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Shape 7">
              <a:extLst>
                <a:ext uri="{FF2B5EF4-FFF2-40B4-BE49-F238E27FC236}">
                  <a16:creationId xmlns:a16="http://schemas.microsoft.com/office/drawing/2014/main" id="{DBC83718-EEF0-4F22-B969-8A803406EEAF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2" name="Text 8">
              <a:extLst>
                <a:ext uri="{FF2B5EF4-FFF2-40B4-BE49-F238E27FC236}">
                  <a16:creationId xmlns:a16="http://schemas.microsoft.com/office/drawing/2014/main" id="{A194AD5B-71EE-41DF-931B-CB39217078F7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ogrenci.isleri@acibadem.edu.tr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4240-4241-4243-4244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3" name="Table 0">
            <a:extLst>
              <a:ext uri="{FF2B5EF4-FFF2-40B4-BE49-F238E27FC236}">
                <a16:creationId xmlns:a16="http://schemas.microsoft.com/office/drawing/2014/main" id="{E498D57D-37F1-4F3C-BADC-4FDFA78F8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503071"/>
              </p:ext>
            </p:extLst>
          </p:nvPr>
        </p:nvGraphicFramePr>
        <p:xfrm>
          <a:off x="914399" y="2420126"/>
          <a:ext cx="8467988" cy="5446751"/>
        </p:xfrm>
        <a:graphic>
          <a:graphicData uri="http://schemas.openxmlformats.org/drawingml/2006/table">
            <a:tbl>
              <a:tblPr/>
              <a:tblGrid>
                <a:gridCol w="424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4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48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Menekşe ÖVET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Simge GAMLI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Sinem KÜREKÇİ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Songül İrem ÇİFTÇİ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Levent ŞEN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Lemya Elif REYHANİ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Şebnem ÇAYLAN ALTUN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Gizem TASLAK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Eda Nur YILDIZTEPE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432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Emine AKYILDIRIM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5502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14400" y="342900"/>
            <a:ext cx="9614170" cy="139869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ÖĞRENCİ YURTLARI</a:t>
            </a:r>
          </a:p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MÜDÜRLÜĞÜ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718789" y="5148503"/>
            <a:ext cx="5393607" cy="66413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18789024-6D20-4CEE-838D-66D8CD72106E}"/>
              </a:ext>
            </a:extLst>
          </p:cNvPr>
          <p:cNvSpPr txBox="1"/>
          <p:nvPr/>
        </p:nvSpPr>
        <p:spPr>
          <a:xfrm>
            <a:off x="9448800" y="1535972"/>
            <a:ext cx="6949131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güvenli, konforlu ve huzurlu bir ortamda konaklamasını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Yurtların GSB mevzuatı ve ilgili yönetmeliklere uygun şekilde yönetimini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 kayıt, kabul, devam ve idari süreçlerini koordine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Güvenlik, temizlik ve teknik bakım hizmetlerini organize ederek öğrencilerin sağlık ve güvenliğini gözetir.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Yurt yaşamına ilişkin </a:t>
            </a:r>
            <a:r>
              <a:rPr lang="tr-TR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operasyonel</a:t>
            </a: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süreçleri planlar ve hizmet kalitesinin sürekliliğini sağlar.</a:t>
            </a:r>
          </a:p>
        </p:txBody>
      </p:sp>
      <p:grpSp>
        <p:nvGrpSpPr>
          <p:cNvPr id="30" name="Grup 29">
            <a:extLst>
              <a:ext uri="{FF2B5EF4-FFF2-40B4-BE49-F238E27FC236}">
                <a16:creationId xmlns:a16="http://schemas.microsoft.com/office/drawing/2014/main" id="{90222DEB-C644-42DC-A53C-E3B32972CF69}"/>
              </a:ext>
            </a:extLst>
          </p:cNvPr>
          <p:cNvGrpSpPr/>
          <p:nvPr/>
        </p:nvGrpSpPr>
        <p:grpSpPr>
          <a:xfrm>
            <a:off x="-40448" y="9064407"/>
            <a:ext cx="16877205" cy="1263296"/>
            <a:chOff x="-40448" y="8815647"/>
            <a:chExt cx="16877205" cy="1512056"/>
          </a:xfrm>
        </p:grpSpPr>
        <p:sp>
          <p:nvSpPr>
            <p:cNvPr id="31" name="Shape 6">
              <a:extLst>
                <a:ext uri="{FF2B5EF4-FFF2-40B4-BE49-F238E27FC236}">
                  <a16:creationId xmlns:a16="http://schemas.microsoft.com/office/drawing/2014/main" id="{209173C4-237D-4494-BF1E-B88E6A055C7A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Shape 7">
              <a:extLst>
                <a:ext uri="{FF2B5EF4-FFF2-40B4-BE49-F238E27FC236}">
                  <a16:creationId xmlns:a16="http://schemas.microsoft.com/office/drawing/2014/main" id="{6AFEE729-D1D1-4D1D-B28B-226F6F258659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3" name="Text 8">
              <a:extLst>
                <a:ext uri="{FF2B5EF4-FFF2-40B4-BE49-F238E27FC236}">
                  <a16:creationId xmlns:a16="http://schemas.microsoft.com/office/drawing/2014/main" id="{D39382BE-1F66-44F6-B166-08A7143403EF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acuogrenciyurdu@acibadem.edu.tr</a:t>
              </a:r>
              <a:r>
                <a:rPr lang="tr-TR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577 3535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4" name="Table 0">
            <a:extLst>
              <a:ext uri="{FF2B5EF4-FFF2-40B4-BE49-F238E27FC236}">
                <a16:creationId xmlns:a16="http://schemas.microsoft.com/office/drawing/2014/main" id="{7709A0F0-6D8C-4220-9675-4D63BE4EC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426575"/>
              </p:ext>
            </p:extLst>
          </p:nvPr>
        </p:nvGraphicFramePr>
        <p:xfrm>
          <a:off x="914400" y="2498766"/>
          <a:ext cx="8467988" cy="5381962"/>
        </p:xfrm>
        <a:graphic>
          <a:graphicData uri="http://schemas.openxmlformats.org/drawingml/2006/table">
            <a:tbl>
              <a:tblPr/>
              <a:tblGrid>
                <a:gridCol w="3657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49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Serda AKYOL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Vildan TÖRÜZ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Y</a:t>
                      </a: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</a:t>
                      </a: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rd</a:t>
                      </a:r>
                      <a:r>
                        <a:rPr lang="tr-TR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ımcısı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 (Kız Yurdu)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Ayhan KARAÇAYIR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Y</a:t>
                      </a: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</a:t>
                      </a: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rd</a:t>
                      </a:r>
                      <a:r>
                        <a:rPr lang="tr-TR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ımcısı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 (Erkek Yurdu)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Filiz ÖZTÜRK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Memur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Sermin ÖZCAN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Memur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Hayriye SEMERCİOĞLU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Memur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Murat Bilgi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Memur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Emine </a:t>
                      </a:r>
                      <a:r>
                        <a:rPr lang="en-US" sz="2400" b="1" dirty="0" err="1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Kayakesen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Memur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Elif YÜZSEVEN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Hizmetler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844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Cengiz ÇETİNKAYA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Hizmetler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164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5982"/>
            <a:ext cx="18288000" cy="3655900"/>
            <a:chOff x="0" y="0"/>
            <a:chExt cx="24384000" cy="48745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3998" cy="4874547"/>
            </a:xfrm>
            <a:custGeom>
              <a:avLst/>
              <a:gdLst/>
              <a:ahLst/>
              <a:cxnLst/>
              <a:rect l="l" t="t" r="r" b="b"/>
              <a:pathLst>
                <a:path w="24383998" h="4874547">
                  <a:moveTo>
                    <a:pt x="0" y="0"/>
                  </a:moveTo>
                  <a:lnTo>
                    <a:pt x="24383998" y="0"/>
                  </a:lnTo>
                  <a:lnTo>
                    <a:pt x="24383998" y="4874547"/>
                  </a:lnTo>
                  <a:lnTo>
                    <a:pt x="0" y="4874547"/>
                  </a:lnTo>
                  <a:close/>
                </a:path>
              </a:pathLst>
            </a:custGeom>
            <a:blipFill>
              <a:blip r:embed="rId2"/>
              <a:stretch>
                <a:fillRect t="-265037" b="-301976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" name="Freeform 4"/>
          <p:cNvSpPr/>
          <p:nvPr/>
        </p:nvSpPr>
        <p:spPr>
          <a:xfrm>
            <a:off x="14022834" y="-2139156"/>
            <a:ext cx="15827806" cy="6707033"/>
          </a:xfrm>
          <a:custGeom>
            <a:avLst/>
            <a:gdLst/>
            <a:ahLst/>
            <a:cxnLst/>
            <a:rect l="l" t="t" r="r" b="b"/>
            <a:pathLst>
              <a:path w="15827806" h="6707033">
                <a:moveTo>
                  <a:pt x="0" y="0"/>
                </a:moveTo>
                <a:lnTo>
                  <a:pt x="15827807" y="0"/>
                </a:lnTo>
                <a:lnTo>
                  <a:pt x="15827807" y="6707033"/>
                </a:lnTo>
                <a:lnTo>
                  <a:pt x="0" y="67070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1000"/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" name="Freeform 5"/>
          <p:cNvSpPr/>
          <p:nvPr/>
        </p:nvSpPr>
        <p:spPr>
          <a:xfrm rot="-1553672" flipH="1">
            <a:off x="-3184805" y="8665643"/>
            <a:ext cx="12760102" cy="5407093"/>
          </a:xfrm>
          <a:custGeom>
            <a:avLst/>
            <a:gdLst/>
            <a:ahLst/>
            <a:cxnLst/>
            <a:rect l="l" t="t" r="r" b="b"/>
            <a:pathLst>
              <a:path w="12760102" h="5407093">
                <a:moveTo>
                  <a:pt x="12760102" y="0"/>
                </a:moveTo>
                <a:lnTo>
                  <a:pt x="0" y="0"/>
                </a:lnTo>
                <a:lnTo>
                  <a:pt x="0" y="5407093"/>
                </a:lnTo>
                <a:lnTo>
                  <a:pt x="12760102" y="5407093"/>
                </a:lnTo>
                <a:lnTo>
                  <a:pt x="1276010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6" name="Group 6"/>
          <p:cNvGrpSpPr/>
          <p:nvPr/>
        </p:nvGrpSpPr>
        <p:grpSpPr>
          <a:xfrm>
            <a:off x="-408865" y="-125982"/>
            <a:ext cx="1475204" cy="10805492"/>
            <a:chOff x="0" y="0"/>
            <a:chExt cx="378618" cy="29160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351945" y="7453161"/>
            <a:ext cx="1354994" cy="101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 spc="134">
                <a:solidFill>
                  <a:srgbClr val="F2F7FA"/>
                </a:solidFill>
                <a:latin typeface="Telegraf"/>
                <a:ea typeface="Telegraf"/>
                <a:cs typeface="Telegraf"/>
                <a:sym typeface="Telegraf"/>
              </a:rPr>
              <a:t>03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23080" y="3476516"/>
            <a:ext cx="4292537" cy="110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4400" b="1" dirty="0">
                <a:solidFill>
                  <a:srgbClr val="06377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VİZYON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1351" y="4784427"/>
            <a:ext cx="15917449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Eğitim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araştırma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ve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topluma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hizmet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alanlarında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öncü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yenilikçi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dünyanın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saygın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ve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lider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üniversitelerinden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biri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olmak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66339" y="6513411"/>
            <a:ext cx="16155319" cy="2650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7849" lvl="1" indent="-457200" algn="l">
              <a:lnSpc>
                <a:spcPts val="2559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Gücünü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bilimsel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bilgiden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alan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;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akılcı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alanında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yetkin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kültürel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ve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sosyal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açıdan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donanımlı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topluma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ve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çevreye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duyarlı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hayat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boyu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öğrenme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alışkanlığına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sahip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etik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değerlere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ve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Atatürkçü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düşünceye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önem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veren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lider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bireyler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yetiştirmek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.</a:t>
            </a:r>
            <a:endParaRPr lang="tr-TR" sz="2000" b="1" dirty="0">
              <a:solidFill>
                <a:srgbClr val="0637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  <a:p>
            <a:pPr marL="120649" lvl="1" algn="l">
              <a:lnSpc>
                <a:spcPts val="2559"/>
              </a:lnSpc>
            </a:pPr>
            <a:endParaRPr lang="en-US" sz="2000" b="1" dirty="0">
              <a:solidFill>
                <a:srgbClr val="0637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  <a:p>
            <a:pPr marL="577849" lvl="1" indent="-457200" algn="l">
              <a:lnSpc>
                <a:spcPts val="2559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Çağdaş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yenilikçi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ve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öncü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eğitim-araştırma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ortamları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sağlamak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.</a:t>
            </a:r>
            <a:endParaRPr lang="tr-TR" sz="2000" b="1" dirty="0">
              <a:solidFill>
                <a:srgbClr val="0637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  <a:p>
            <a:pPr marL="120649" lvl="1" algn="l">
              <a:lnSpc>
                <a:spcPts val="2559"/>
              </a:lnSpc>
            </a:pPr>
            <a:endParaRPr lang="en-US" sz="2000" b="1" dirty="0">
              <a:solidFill>
                <a:srgbClr val="0637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  <a:p>
            <a:pPr marL="577849" lvl="1" indent="-457200" algn="l">
              <a:lnSpc>
                <a:spcPts val="2559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Sürdürülebilir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dünyaya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katkıda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bulunmak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.</a:t>
            </a:r>
            <a:endParaRPr lang="tr-TR" sz="2000" b="1" dirty="0">
              <a:solidFill>
                <a:srgbClr val="0637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  <a:p>
            <a:pPr marL="120649" lvl="1" algn="l">
              <a:lnSpc>
                <a:spcPts val="2559"/>
              </a:lnSpc>
            </a:pPr>
            <a:endParaRPr lang="en-US" sz="2000" b="1" dirty="0">
              <a:solidFill>
                <a:srgbClr val="06377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Inter Medium"/>
            </a:endParaRPr>
          </a:p>
          <a:p>
            <a:pPr marL="577849" lvl="1" indent="-457200" algn="l">
              <a:lnSpc>
                <a:spcPts val="2559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Bilimsel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düşünceyi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ön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planda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tutarak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eğitim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,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araştırma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ve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topluma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katkıda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mükemmel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düzeye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ulaşmak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için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 </a:t>
            </a:r>
            <a:r>
              <a:rPr lang="en-US" sz="2000" b="1" dirty="0" err="1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çalışmak</a:t>
            </a:r>
            <a:r>
              <a:rPr lang="en-US" sz="2000" b="1" dirty="0">
                <a:solidFill>
                  <a:srgbClr val="06377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Inter Medium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23080" y="5138351"/>
            <a:ext cx="4292538" cy="110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4400" b="1" dirty="0">
                <a:solidFill>
                  <a:srgbClr val="06377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MİSYON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19762" y="0"/>
            <a:ext cx="49019" cy="8401802"/>
            <a:chOff x="0" y="0"/>
            <a:chExt cx="50800" cy="8707120"/>
          </a:xfrm>
        </p:grpSpPr>
        <p:sp>
          <p:nvSpPr>
            <p:cNvPr id="18" name="Freeform 18"/>
            <p:cNvSpPr/>
            <p:nvPr/>
          </p:nvSpPr>
          <p:spPr>
            <a:xfrm>
              <a:off x="0" y="25400"/>
              <a:ext cx="50800" cy="8656320"/>
            </a:xfrm>
            <a:custGeom>
              <a:avLst/>
              <a:gdLst/>
              <a:ahLst/>
              <a:cxnLst/>
              <a:rect l="l" t="t" r="r" b="b"/>
              <a:pathLst>
                <a:path w="50800" h="8656320">
                  <a:moveTo>
                    <a:pt x="0" y="8656320"/>
                  </a:moveTo>
                  <a:lnTo>
                    <a:pt x="0" y="0"/>
                  </a:lnTo>
                  <a:lnTo>
                    <a:pt x="50800" y="0"/>
                  </a:lnTo>
                  <a:lnTo>
                    <a:pt x="50800" y="865632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9" name="Freeform 19"/>
          <p:cNvSpPr/>
          <p:nvPr/>
        </p:nvSpPr>
        <p:spPr>
          <a:xfrm rot="-5400000">
            <a:off x="-147825" y="9105719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38950" y="-114300"/>
            <a:ext cx="11405450" cy="1966094"/>
            <a:chOff x="-3532760" y="-207230"/>
            <a:chExt cx="16698654" cy="2621460"/>
          </a:xfrm>
        </p:grpSpPr>
        <p:sp>
          <p:nvSpPr>
            <p:cNvPr id="14" name="Freeform 14"/>
            <p:cNvSpPr/>
            <p:nvPr/>
          </p:nvSpPr>
          <p:spPr>
            <a:xfrm>
              <a:off x="916721" y="-207230"/>
              <a:ext cx="12204547" cy="2016078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3532760" y="398156"/>
              <a:ext cx="16698654" cy="201607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SAĞLIK, KÜLTÜR VE SPOR  MÜDÜRLÜĞÜ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598629" y="5386305"/>
            <a:ext cx="6011614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173E441-7865-4D14-ACED-9140C55B4A9A}"/>
              </a:ext>
            </a:extLst>
          </p:cNvPr>
          <p:cNvSpPr txBox="1"/>
          <p:nvPr/>
        </p:nvSpPr>
        <p:spPr>
          <a:xfrm>
            <a:off x="9638000" y="2421280"/>
            <a:ext cx="708002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sosyal, kültürel, sportif ve sağlık ihtiyaçlarını karşılamaya yönelik faaliyetleri yürütür.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 kulüplerinin kurulması, faaliyetlerinin düzenlenmesi ve denetlenmesini koordine eder; konferans, seminer, sergi ve kültürel etkinlikler organize eder.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 spor takımlarının oluşturulması, turnuva ve müsabakaların düzenlenmesi süreçlerini yürütür ve öğrencilerin düzenli spor yapmasını teşvik eder.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5–12 yaş aralığına yönelik Spor Okulu faaliyetlerini planlar; çocukların fiziksel, zihinsel ve sosyal gelişimini destekleyen yaşa uygun antrenman programlarını uygular.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3" name="Grup 32">
            <a:extLst>
              <a:ext uri="{FF2B5EF4-FFF2-40B4-BE49-F238E27FC236}">
                <a16:creationId xmlns:a16="http://schemas.microsoft.com/office/drawing/2014/main" id="{A65DCA04-589B-4639-991A-16541D39C2AD}"/>
              </a:ext>
            </a:extLst>
          </p:cNvPr>
          <p:cNvGrpSpPr/>
          <p:nvPr/>
        </p:nvGrpSpPr>
        <p:grpSpPr>
          <a:xfrm>
            <a:off x="-40448" y="9064407"/>
            <a:ext cx="16877205" cy="1263296"/>
            <a:chOff x="-40448" y="8815647"/>
            <a:chExt cx="16877205" cy="1512056"/>
          </a:xfrm>
        </p:grpSpPr>
        <p:sp>
          <p:nvSpPr>
            <p:cNvPr id="34" name="Shape 6">
              <a:extLst>
                <a:ext uri="{FF2B5EF4-FFF2-40B4-BE49-F238E27FC236}">
                  <a16:creationId xmlns:a16="http://schemas.microsoft.com/office/drawing/2014/main" id="{2CBB0D33-2057-4D63-984E-FCA6D4DD949F}"/>
                </a:ext>
              </a:extLst>
            </p:cNvPr>
            <p:cNvSpPr/>
            <p:nvPr/>
          </p:nvSpPr>
          <p:spPr>
            <a:xfrm>
              <a:off x="-40448" y="8815647"/>
              <a:ext cx="16877205" cy="1512056"/>
            </a:xfrm>
            <a:prstGeom prst="rect">
              <a:avLst/>
            </a:prstGeom>
            <a:solidFill>
              <a:srgbClr val="F0F4FA"/>
            </a:solidFill>
            <a:ln w="6350">
              <a:solidFill>
                <a:srgbClr val="C5D0EA"/>
              </a:solidFill>
              <a:prstDash val="soli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Shape 7">
              <a:extLst>
                <a:ext uri="{FF2B5EF4-FFF2-40B4-BE49-F238E27FC236}">
                  <a16:creationId xmlns:a16="http://schemas.microsoft.com/office/drawing/2014/main" id="{B2056C55-0001-4AFC-B8A3-E3A736B2A733}"/>
                </a:ext>
              </a:extLst>
            </p:cNvPr>
            <p:cNvSpPr/>
            <p:nvPr/>
          </p:nvSpPr>
          <p:spPr>
            <a:xfrm>
              <a:off x="-40448" y="8815647"/>
              <a:ext cx="369919" cy="1512056"/>
            </a:xfrm>
            <a:prstGeom prst="rect">
              <a:avLst/>
            </a:prstGeom>
            <a:solidFill>
              <a:srgbClr val="F47920"/>
            </a:solidFill>
            <a:ln w="12700">
              <a:solidFill>
                <a:srgbClr val="F47920"/>
              </a:solidFill>
              <a:prstDash val="solid"/>
            </a:ln>
          </p:spPr>
          <p:txBody>
            <a:bodyPr/>
            <a:lstStyle/>
            <a:p>
              <a:endParaRPr lang="tr-TR" dirty="0"/>
            </a:p>
          </p:txBody>
        </p:sp>
        <p:sp>
          <p:nvSpPr>
            <p:cNvPr id="36" name="Text 8">
              <a:extLst>
                <a:ext uri="{FF2B5EF4-FFF2-40B4-BE49-F238E27FC236}">
                  <a16:creationId xmlns:a16="http://schemas.microsoft.com/office/drawing/2014/main" id="{374D1E10-83D3-44F7-95B6-93FDD81BB829}"/>
                </a:ext>
              </a:extLst>
            </p:cNvPr>
            <p:cNvSpPr/>
            <p:nvPr/>
          </p:nvSpPr>
          <p:spPr>
            <a:xfrm>
              <a:off x="493133" y="8815647"/>
              <a:ext cx="15469341" cy="15120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selcuk.marangoz@acibadem.edu.tr     </a:t>
              </a:r>
              <a:r>
                <a:rPr lang="en-US" sz="2400" b="1" dirty="0">
                  <a:solidFill>
                    <a:srgbClr val="1A2D6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T: </a:t>
              </a:r>
              <a:r>
                <a:rPr lang="en-US" sz="2400" dirty="0">
                  <a:solidFill>
                    <a:srgbClr val="3D3D3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(216) 500 4282</a:t>
              </a:r>
              <a:endPara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8" name="Table 1">
            <a:extLst>
              <a:ext uri="{FF2B5EF4-FFF2-40B4-BE49-F238E27FC236}">
                <a16:creationId xmlns:a16="http://schemas.microsoft.com/office/drawing/2014/main" id="{6E4A9294-EC0E-4C01-A4B5-33AB09B8BA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779201"/>
              </p:ext>
            </p:extLst>
          </p:nvPr>
        </p:nvGraphicFramePr>
        <p:xfrm>
          <a:off x="9814560" y="1461145"/>
          <a:ext cx="8662048" cy="557364"/>
        </p:xfrm>
        <a:graphic>
          <a:graphicData uri="http://schemas.openxmlformats.org/drawingml/2006/table">
            <a:tbl>
              <a:tblPr/>
              <a:tblGrid>
                <a:gridCol w="4321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0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3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Table 0">
            <a:extLst>
              <a:ext uri="{FF2B5EF4-FFF2-40B4-BE49-F238E27FC236}">
                <a16:creationId xmlns:a16="http://schemas.microsoft.com/office/drawing/2014/main" id="{1363C68E-1AF5-4FB2-9FEB-B43CDD0FB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760154"/>
              </p:ext>
            </p:extLst>
          </p:nvPr>
        </p:nvGraphicFramePr>
        <p:xfrm>
          <a:off x="1108460" y="2427834"/>
          <a:ext cx="8467988" cy="5979496"/>
        </p:xfrm>
        <a:graphic>
          <a:graphicData uri="http://schemas.openxmlformats.org/drawingml/2006/table">
            <a:tbl>
              <a:tblPr/>
              <a:tblGrid>
                <a:gridCol w="3657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272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Selçuk Marangoz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Burak Gül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Berk </a:t>
                      </a:r>
                      <a:r>
                        <a:rPr lang="en-US" sz="2400" b="1" dirty="0" err="1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Gülener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Kıvanç Boylu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Yeliz Öner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Yavuz Selim Gençer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Mertcan Yerli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Elanur Kandil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Çiğdem Güler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267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Sarp Sarıkaya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9395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-137707" y="240996"/>
            <a:ext cx="9614170" cy="139869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SAĞLIK MERKEZİ (Revir)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6D9BB4B6-C272-4809-8E87-BBB57CA0DC89}"/>
              </a:ext>
            </a:extLst>
          </p:cNvPr>
          <p:cNvSpPr txBox="1"/>
          <p:nvPr/>
        </p:nvSpPr>
        <p:spPr>
          <a:xfrm>
            <a:off x="9438363" y="2420108"/>
            <a:ext cx="708336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 çalışanlarının sağlık, güvenlik ve </a:t>
            </a:r>
            <a:r>
              <a:rPr kumimoji="0" lang="tr-TR" altLang="tr-TR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psikososyal</a:t>
            </a: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iyilik halini destekler.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Çalışanların iş sağlığı ve güvenliği kapsamında periyodik muayene ve sağlık takip süreçlerini yürütür.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Koruyucu sağlık hizmetleri, acil müdahale ve yönlendirme süreçlerini koordine eder.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Psikolojik danışmanlık ve çalışan destek hizmetleri sunarak işyeri iyilik halini güçlendirir.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tr-TR" altLang="tr-T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tr-TR" altLang="tr-T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Yasal mevzuat doğrultusunda iş sağlığı süreçlerini planlar ve kurumsal riskleri yönetir.</a:t>
            </a:r>
          </a:p>
        </p:txBody>
      </p:sp>
      <p:sp>
        <p:nvSpPr>
          <p:cNvPr id="33" name="Shape 6">
            <a:extLst>
              <a:ext uri="{FF2B5EF4-FFF2-40B4-BE49-F238E27FC236}">
                <a16:creationId xmlns:a16="http://schemas.microsoft.com/office/drawing/2014/main" id="{0AD9754E-BC1C-49AF-83BD-FA2FF19E9565}"/>
              </a:ext>
            </a:extLst>
          </p:cNvPr>
          <p:cNvSpPr/>
          <p:nvPr/>
        </p:nvSpPr>
        <p:spPr>
          <a:xfrm>
            <a:off x="-40448" y="9064407"/>
            <a:ext cx="16877205" cy="126329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4" name="Shape 7">
            <a:extLst>
              <a:ext uri="{FF2B5EF4-FFF2-40B4-BE49-F238E27FC236}">
                <a16:creationId xmlns:a16="http://schemas.microsoft.com/office/drawing/2014/main" id="{D11586C6-279B-4E24-952D-44598E455B5A}"/>
              </a:ext>
            </a:extLst>
          </p:cNvPr>
          <p:cNvSpPr/>
          <p:nvPr/>
        </p:nvSpPr>
        <p:spPr>
          <a:xfrm>
            <a:off x="-40448" y="9064407"/>
            <a:ext cx="369919" cy="126329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3C3D44E7-5604-433A-9551-476A0E58D005}"/>
              </a:ext>
            </a:extLst>
          </p:cNvPr>
          <p:cNvSpPr/>
          <p:nvPr/>
        </p:nvSpPr>
        <p:spPr>
          <a:xfrm>
            <a:off x="493133" y="9064407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emel.dikturk@acibadem.edu.tr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4285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1" name="Table 0">
            <a:extLst>
              <a:ext uri="{FF2B5EF4-FFF2-40B4-BE49-F238E27FC236}">
                <a16:creationId xmlns:a16="http://schemas.microsoft.com/office/drawing/2014/main" id="{3C59F5B5-DF65-4C2A-94EE-4AAE6B3E93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968086"/>
              </p:ext>
            </p:extLst>
          </p:nvPr>
        </p:nvGraphicFramePr>
        <p:xfrm>
          <a:off x="914400" y="2420108"/>
          <a:ext cx="8467987" cy="5446764"/>
        </p:xfrm>
        <a:graphic>
          <a:graphicData uri="http://schemas.openxmlformats.org/drawingml/2006/table">
            <a:tbl>
              <a:tblPr/>
              <a:tblGrid>
                <a:gridCol w="4243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4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664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50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Serap Çoğlu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İşyeri Hemşiresi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50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Semra Erol Uslu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Klinik Psikolog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719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49895" y="155419"/>
            <a:ext cx="10317103" cy="151205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SATIN ALMA VE LOJİSTİK MÜDÜRLÜĞÜ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30498608-FE6A-40F0-AA3E-D9841382B4D2}"/>
              </a:ext>
            </a:extLst>
          </p:cNvPr>
          <p:cNvSpPr txBox="1"/>
          <p:nvPr/>
        </p:nvSpPr>
        <p:spPr>
          <a:xfrm>
            <a:off x="9558680" y="2420126"/>
            <a:ext cx="71340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Mal, hizmet ve sözleşme süreçlerini yönetir.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mal ve hizmet satın alma işlemlerini yürütür.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 ve tali depo süreçlerini koordine eder.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Kampüs içi lojistik ve malzeme dağıtımını sağlar.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Sözleşme yönetimi ve kiralama süreçlerini takip eder.</a:t>
            </a:r>
          </a:p>
        </p:txBody>
      </p:sp>
      <p:sp>
        <p:nvSpPr>
          <p:cNvPr id="28" name="Shape 6">
            <a:extLst>
              <a:ext uri="{FF2B5EF4-FFF2-40B4-BE49-F238E27FC236}">
                <a16:creationId xmlns:a16="http://schemas.microsoft.com/office/drawing/2014/main" id="{5967922D-4B70-4D92-8F7B-CE4DF80DF381}"/>
              </a:ext>
            </a:extLst>
          </p:cNvPr>
          <p:cNvSpPr/>
          <p:nvPr/>
        </p:nvSpPr>
        <p:spPr>
          <a:xfrm>
            <a:off x="-40448" y="9064407"/>
            <a:ext cx="16877205" cy="126329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9" name="Shape 7">
            <a:extLst>
              <a:ext uri="{FF2B5EF4-FFF2-40B4-BE49-F238E27FC236}">
                <a16:creationId xmlns:a16="http://schemas.microsoft.com/office/drawing/2014/main" id="{AFCDF4F2-76A1-4AF8-A405-1F9940653DCB}"/>
              </a:ext>
            </a:extLst>
          </p:cNvPr>
          <p:cNvSpPr/>
          <p:nvPr/>
        </p:nvSpPr>
        <p:spPr>
          <a:xfrm>
            <a:off x="-40448" y="9064407"/>
            <a:ext cx="369919" cy="126329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136A01C6-7155-4926-916F-E44AEF98A34D}"/>
              </a:ext>
            </a:extLst>
          </p:cNvPr>
          <p:cNvSpPr/>
          <p:nvPr/>
        </p:nvSpPr>
        <p:spPr>
          <a:xfrm>
            <a:off x="493133" y="9064407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tr-TR" sz="2400" dirty="0" err="1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malzemeistek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4396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1" name="Table 0">
            <a:extLst>
              <a:ext uri="{FF2B5EF4-FFF2-40B4-BE49-F238E27FC236}">
                <a16:creationId xmlns:a16="http://schemas.microsoft.com/office/drawing/2014/main" id="{742F1F33-D304-4E70-BAF2-88BB5F494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243384"/>
              </p:ext>
            </p:extLst>
          </p:nvPr>
        </p:nvGraphicFramePr>
        <p:xfrm>
          <a:off x="941613" y="2420126"/>
          <a:ext cx="8440773" cy="5446763"/>
        </p:xfrm>
        <a:graphic>
          <a:graphicData uri="http://schemas.openxmlformats.org/drawingml/2006/table">
            <a:tbl>
              <a:tblPr/>
              <a:tblGrid>
                <a:gridCol w="422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1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810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1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Yasemin KIZILKAYA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1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Afife BALCI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81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Atahan EZER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1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Sema KAYA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1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Ozan YİĞİT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81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Abdulkadir Karaman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723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570285" y="268075"/>
            <a:ext cx="11386895" cy="1646436"/>
            <a:chOff x="-4457274" y="240976"/>
            <a:chExt cx="16330257" cy="2094585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4457274" y="240976"/>
              <a:ext cx="13787943" cy="177941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SPOR MERKEZİ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A7C80CE7-FAEC-4EBD-909C-C8E1E3DFD7C3}"/>
              </a:ext>
            </a:extLst>
          </p:cNvPr>
          <p:cNvSpPr txBox="1"/>
          <p:nvPr/>
        </p:nvSpPr>
        <p:spPr>
          <a:xfrm>
            <a:off x="9630456" y="2426632"/>
            <a:ext cx="713404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Kerem Aydınlar Kampüsü’nde 3000 metrekare alanda hizmet verir.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Çok amaçlı spor salonu ve yarı olimpik yüzme havuzu sunar.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Fitness</a:t>
            </a: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merkezi ve kapalı koşu parkurunu kullanıma açar.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Uluslararası standartlarda </a:t>
            </a:r>
            <a:r>
              <a:rPr lang="tr-TR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squash</a:t>
            </a: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kortu imkânı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Stüdyo dersleri ve kişiye özel egzersiz programları yürütür.</a:t>
            </a:r>
          </a:p>
        </p:txBody>
      </p:sp>
      <p:sp>
        <p:nvSpPr>
          <p:cNvPr id="29" name="Shape 6">
            <a:extLst>
              <a:ext uri="{FF2B5EF4-FFF2-40B4-BE49-F238E27FC236}">
                <a16:creationId xmlns:a16="http://schemas.microsoft.com/office/drawing/2014/main" id="{E0A2F1B9-3646-4D40-8620-3B762FE4AA85}"/>
              </a:ext>
            </a:extLst>
          </p:cNvPr>
          <p:cNvSpPr/>
          <p:nvPr/>
        </p:nvSpPr>
        <p:spPr>
          <a:xfrm>
            <a:off x="-40448" y="9064407"/>
            <a:ext cx="16877205" cy="126329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Shape 7">
            <a:extLst>
              <a:ext uri="{FF2B5EF4-FFF2-40B4-BE49-F238E27FC236}">
                <a16:creationId xmlns:a16="http://schemas.microsoft.com/office/drawing/2014/main" id="{55B280E3-7972-463A-9ADD-A1D0C0525520}"/>
              </a:ext>
            </a:extLst>
          </p:cNvPr>
          <p:cNvSpPr/>
          <p:nvPr/>
        </p:nvSpPr>
        <p:spPr>
          <a:xfrm>
            <a:off x="-40448" y="9064407"/>
            <a:ext cx="369919" cy="126329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B9F60279-FEF0-4EE3-942E-EF3E226D80B6}"/>
              </a:ext>
            </a:extLst>
          </p:cNvPr>
          <p:cNvSpPr/>
          <p:nvPr/>
        </p:nvSpPr>
        <p:spPr>
          <a:xfrm>
            <a:off x="493133" y="9064407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tr-TR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pormerkezi@acibadem.edu.tr</a:t>
            </a:r>
            <a:r>
              <a:rPr lang="tr-TR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4436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2" name="Table 0">
            <a:extLst>
              <a:ext uri="{FF2B5EF4-FFF2-40B4-BE49-F238E27FC236}">
                <a16:creationId xmlns:a16="http://schemas.microsoft.com/office/drawing/2014/main" id="{440E6E18-0436-4CD6-A221-D737FF886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057266"/>
              </p:ext>
            </p:extLst>
          </p:nvPr>
        </p:nvGraphicFramePr>
        <p:xfrm>
          <a:off x="874579" y="2423162"/>
          <a:ext cx="8507808" cy="5443711"/>
        </p:xfrm>
        <a:graphic>
          <a:graphicData uri="http://schemas.openxmlformats.org/drawingml/2006/table">
            <a:tbl>
              <a:tblPr/>
              <a:tblGrid>
                <a:gridCol w="4263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4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20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Sibel SEYMEN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Yönetici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Serhat İskenderoğlu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Muhammet Sinan Sanal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Yaren Türk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Taha Aksu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Birtan Küçükvural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Özlem Güner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Eray Çakmar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Eğitmen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Melek Gündoğdu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Yetkili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40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Tansu Karaman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Temsilci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9230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14400" y="315803"/>
            <a:ext cx="9614170" cy="1398697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>
              <a:lnSpc>
                <a:spcPts val="5040"/>
              </a:lnSpc>
            </a:pPr>
            <a:r>
              <a:rPr lang="tr-TR" sz="4400" b="1" spc="252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TEKNİK HİZMETLER MÜDÜRLÜĞÜ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5732996" y="5347969"/>
            <a:ext cx="7407320" cy="108544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CA068D71-B128-4CAA-AA9E-E5933FC9D3A9}"/>
              </a:ext>
            </a:extLst>
          </p:cNvPr>
          <p:cNvSpPr txBox="1"/>
          <p:nvPr/>
        </p:nvSpPr>
        <p:spPr>
          <a:xfrm>
            <a:off x="9603658" y="1714346"/>
            <a:ext cx="713652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Kampüs teknik altyapı süreçlerini yürütür.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Tesisin yıllık bakım planlamasını organize eder.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Oluşan arıza ve teknik sorunların giderilmesini sağlar.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Altyapı sistemlerinin düzenli kontrolünü gerçekleştirir.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Enerji tasarrufu ve verimlilik çalışmalarını yürütür.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Acıbadem Proje Yönetimi ile koordinasyonunu sağlar.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0" name="Table 0">
            <a:extLst>
              <a:ext uri="{FF2B5EF4-FFF2-40B4-BE49-F238E27FC236}">
                <a16:creationId xmlns:a16="http://schemas.microsoft.com/office/drawing/2014/main" id="{BB574BB6-9412-4401-8E67-3D0B759CA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616731"/>
              </p:ext>
            </p:extLst>
          </p:nvPr>
        </p:nvGraphicFramePr>
        <p:xfrm>
          <a:off x="917811" y="1714500"/>
          <a:ext cx="8464576" cy="2782584"/>
        </p:xfrm>
        <a:graphic>
          <a:graphicData uri="http://schemas.openxmlformats.org/drawingml/2006/table">
            <a:tbl>
              <a:tblPr/>
              <a:tblGrid>
                <a:gridCol w="423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35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Emre ÖZKAN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Yunus KILIÇ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Nejdet KALAYCIOĞLU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Otomasyon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9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Gamze DOĞANOĞLU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9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İsmail KAYA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9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Halil Eren ERDEM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9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Ferhat ÇAKMAK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798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Eyüp EYİGÜN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1" name="Table 1">
            <a:extLst>
              <a:ext uri="{FF2B5EF4-FFF2-40B4-BE49-F238E27FC236}">
                <a16:creationId xmlns:a16="http://schemas.microsoft.com/office/drawing/2014/main" id="{E12E5D10-57CB-40CC-87CD-5C933F403E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616289"/>
              </p:ext>
            </p:extLst>
          </p:nvPr>
        </p:nvGraphicFramePr>
        <p:xfrm>
          <a:off x="916103" y="4457700"/>
          <a:ext cx="8464576" cy="2438400"/>
        </p:xfrm>
        <a:graphic>
          <a:graphicData uri="http://schemas.openxmlformats.org/drawingml/2006/table">
            <a:tbl>
              <a:tblPr/>
              <a:tblGrid>
                <a:gridCol w="423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Uğur GÖYDAŞ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Önder KARTAL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Murat AKIN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Caner ERMİŞER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Kadir BAYRAK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Mehmet DERMAN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Eren KAPAKLIKAYA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6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İbrahim GÜNER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4" name="Table 2">
            <a:extLst>
              <a:ext uri="{FF2B5EF4-FFF2-40B4-BE49-F238E27FC236}">
                <a16:creationId xmlns:a16="http://schemas.microsoft.com/office/drawing/2014/main" id="{8243EAAB-6E77-4A38-975A-30FD5255C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406262"/>
              </p:ext>
            </p:extLst>
          </p:nvPr>
        </p:nvGraphicFramePr>
        <p:xfrm>
          <a:off x="900181" y="6911088"/>
          <a:ext cx="8480498" cy="2176333"/>
        </p:xfrm>
        <a:graphic>
          <a:graphicData uri="http://schemas.openxmlformats.org/drawingml/2006/table">
            <a:tbl>
              <a:tblPr/>
              <a:tblGrid>
                <a:gridCol w="4240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0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32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Şevket ŞAHİN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32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Hamza GÜÇLÜ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32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Zekeriya PRİŞTİNE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4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Serdar BAKIŞ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32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Tayfun CENGİZ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53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Cengiz ÇETİNKAYA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632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Elif YÜZSEVEN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1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Teknik Personel</a:t>
                      </a:r>
                      <a:endParaRPr lang="en-US" sz="1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6" name="Shape 6">
            <a:extLst>
              <a:ext uri="{FF2B5EF4-FFF2-40B4-BE49-F238E27FC236}">
                <a16:creationId xmlns:a16="http://schemas.microsoft.com/office/drawing/2014/main" id="{FD305D8E-A46C-4FE7-B61C-2C16672045C4}"/>
              </a:ext>
            </a:extLst>
          </p:cNvPr>
          <p:cNvSpPr/>
          <p:nvPr/>
        </p:nvSpPr>
        <p:spPr>
          <a:xfrm>
            <a:off x="-40448" y="9375551"/>
            <a:ext cx="16877205" cy="952151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7" name="Shape 7">
            <a:extLst>
              <a:ext uri="{FF2B5EF4-FFF2-40B4-BE49-F238E27FC236}">
                <a16:creationId xmlns:a16="http://schemas.microsoft.com/office/drawing/2014/main" id="{8D713FCE-9035-486C-A356-9262D45CCD5F}"/>
              </a:ext>
            </a:extLst>
          </p:cNvPr>
          <p:cNvSpPr/>
          <p:nvPr/>
        </p:nvSpPr>
        <p:spPr>
          <a:xfrm>
            <a:off x="-40447" y="9375551"/>
            <a:ext cx="269048" cy="952152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7867827B-4F34-4652-A5BC-0AEE4A53DF88}"/>
              </a:ext>
            </a:extLst>
          </p:cNvPr>
          <p:cNvSpPr/>
          <p:nvPr/>
        </p:nvSpPr>
        <p:spPr>
          <a:xfrm>
            <a:off x="432582" y="9281598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TeknikHizmetler@acibadem.edu.tr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4095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17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1430" y="329786"/>
            <a:ext cx="9614170" cy="1584725"/>
            <a:chOff x="-912520" y="319485"/>
            <a:chExt cx="13787944" cy="2016076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912520" y="319485"/>
              <a:ext cx="13787944" cy="17794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ULUSLARARASI ÖĞRENCİ VE AKADEMİK İLİŞKİLER BİRİMİ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818537" y="4972334"/>
            <a:ext cx="5173416" cy="45719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E0E5C465-782E-439D-AB67-6D895FB7EA59}"/>
              </a:ext>
            </a:extLst>
          </p:cNvPr>
          <p:cNvSpPr txBox="1"/>
          <p:nvPr/>
        </p:nvSpPr>
        <p:spPr>
          <a:xfrm>
            <a:off x="9604436" y="2420126"/>
            <a:ext cx="730197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Üniversitenin tüm uluslararası öğrenci süreçlerini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Öğrencilerin yurtdışı eğitim ve staj hareketliliği süreçlerini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Öğrenim ve staj hareketliliği programlarını koordine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Başvuru, uygunluk ve program sürelerine ilişkin süreçleri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Kurumlar arası anlaşmalar kapsamında yurtdışı üniversite iş birliklerini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Fakültelere göre belirlenen ülkelerle değişim programlarını organize eder.</a:t>
            </a:r>
          </a:p>
        </p:txBody>
      </p:sp>
      <p:graphicFrame>
        <p:nvGraphicFramePr>
          <p:cNvPr id="28" name="Table 0">
            <a:extLst>
              <a:ext uri="{FF2B5EF4-FFF2-40B4-BE49-F238E27FC236}">
                <a16:creationId xmlns:a16="http://schemas.microsoft.com/office/drawing/2014/main" id="{BD0FD0CB-5418-4DB5-9564-B450E2AEE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736806"/>
              </p:ext>
            </p:extLst>
          </p:nvPr>
        </p:nvGraphicFramePr>
        <p:xfrm>
          <a:off x="901428" y="2420127"/>
          <a:ext cx="8480958" cy="5161774"/>
        </p:xfrm>
        <a:graphic>
          <a:graphicData uri="http://schemas.openxmlformats.org/drawingml/2006/table">
            <a:tbl>
              <a:tblPr/>
              <a:tblGrid>
                <a:gridCol w="424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1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24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18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Fatma Gamze Kemerli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18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Mehmet Tansel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Sorumlu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882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tr-TR" sz="2400" b="1" kern="1200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Hasan Mert Yücel</a:t>
                      </a:r>
                      <a:endParaRPr lang="en-US" sz="2400" b="1" kern="1200" dirty="0">
                        <a:solidFill>
                          <a:srgbClr val="1A2D6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1882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tr-TR" sz="2400" b="1" kern="1200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Pırıl Sezgin</a:t>
                      </a:r>
                      <a:endParaRPr lang="en-US" sz="2400" b="1" kern="1200" dirty="0">
                        <a:solidFill>
                          <a:srgbClr val="1A2D6D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 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29883"/>
                  </a:ext>
                </a:extLst>
              </a:tr>
            </a:tbl>
          </a:graphicData>
        </a:graphic>
      </p:graphicFrame>
      <p:sp>
        <p:nvSpPr>
          <p:cNvPr id="29" name="Shape 6">
            <a:extLst>
              <a:ext uri="{FF2B5EF4-FFF2-40B4-BE49-F238E27FC236}">
                <a16:creationId xmlns:a16="http://schemas.microsoft.com/office/drawing/2014/main" id="{0176902E-0C86-41E1-B4A0-BA337017C854}"/>
              </a:ext>
            </a:extLst>
          </p:cNvPr>
          <p:cNvSpPr/>
          <p:nvPr/>
        </p:nvSpPr>
        <p:spPr>
          <a:xfrm>
            <a:off x="-42010" y="9023704"/>
            <a:ext cx="16877205" cy="126329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Shape 7">
            <a:extLst>
              <a:ext uri="{FF2B5EF4-FFF2-40B4-BE49-F238E27FC236}">
                <a16:creationId xmlns:a16="http://schemas.microsoft.com/office/drawing/2014/main" id="{BD9042EA-4FB6-4B06-96E7-32F11901F9C4}"/>
              </a:ext>
            </a:extLst>
          </p:cNvPr>
          <p:cNvSpPr/>
          <p:nvPr/>
        </p:nvSpPr>
        <p:spPr>
          <a:xfrm>
            <a:off x="-40448" y="9029700"/>
            <a:ext cx="369919" cy="126329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F66C32D7-474C-4D17-8EAC-4050591FC2AA}"/>
              </a:ext>
            </a:extLst>
          </p:cNvPr>
          <p:cNvSpPr/>
          <p:nvPr/>
        </p:nvSpPr>
        <p:spPr>
          <a:xfrm>
            <a:off x="493133" y="9064407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intoffice@acibadem.edu.tr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4400 / 3647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075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850435" y="0"/>
            <a:ext cx="1437565" cy="10287000"/>
            <a:chOff x="0" y="0"/>
            <a:chExt cx="378618" cy="29160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8618" cy="2916088"/>
            </a:xfrm>
            <a:custGeom>
              <a:avLst/>
              <a:gdLst/>
              <a:ahLst/>
              <a:cxnLst/>
              <a:rect l="l" t="t" r="r" b="b"/>
              <a:pathLst>
                <a:path w="378618" h="2916088">
                  <a:moveTo>
                    <a:pt x="0" y="0"/>
                  </a:moveTo>
                  <a:lnTo>
                    <a:pt x="378618" y="0"/>
                  </a:lnTo>
                  <a:lnTo>
                    <a:pt x="378618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378618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1430" y="329786"/>
            <a:ext cx="9614170" cy="1584725"/>
            <a:chOff x="-912520" y="319485"/>
            <a:chExt cx="13787944" cy="2016076"/>
          </a:xfrm>
        </p:grpSpPr>
        <p:sp>
          <p:nvSpPr>
            <p:cNvPr id="14" name="Freeform 14"/>
            <p:cNvSpPr/>
            <p:nvPr/>
          </p:nvSpPr>
          <p:spPr>
            <a:xfrm>
              <a:off x="-331565" y="319485"/>
              <a:ext cx="12204548" cy="2016076"/>
            </a:xfrm>
            <a:custGeom>
              <a:avLst/>
              <a:gdLst/>
              <a:ahLst/>
              <a:cxnLst/>
              <a:rect l="l" t="t" r="r" b="b"/>
              <a:pathLst>
                <a:path w="12204548" h="2016076">
                  <a:moveTo>
                    <a:pt x="0" y="0"/>
                  </a:moveTo>
                  <a:lnTo>
                    <a:pt x="12204548" y="0"/>
                  </a:lnTo>
                  <a:lnTo>
                    <a:pt x="12204548" y="2016076"/>
                  </a:lnTo>
                  <a:lnTo>
                    <a:pt x="0" y="20160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912520" y="319485"/>
              <a:ext cx="13787944" cy="177941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5040"/>
                </a:lnSpc>
              </a:pPr>
              <a:r>
                <a:rPr lang="tr-TR" sz="4400" b="1" spc="252" dirty="0">
                  <a:solidFill>
                    <a:srgbClr val="00206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YAZI İŞLERİ MÜDÜRLÜĞÜ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281896" y="761638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7" name="Group 17"/>
          <p:cNvGrpSpPr/>
          <p:nvPr/>
        </p:nvGrpSpPr>
        <p:grpSpPr>
          <a:xfrm>
            <a:off x="9592794" y="911448"/>
            <a:ext cx="5470028" cy="55976"/>
            <a:chOff x="0" y="0"/>
            <a:chExt cx="4964188" cy="50800"/>
          </a:xfrm>
        </p:grpSpPr>
        <p:sp>
          <p:nvSpPr>
            <p:cNvPr id="18" name="Freeform 18"/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59A970B5-FD95-40C2-9845-5DFC76B5F0DE}"/>
              </a:ext>
            </a:extLst>
          </p:cNvPr>
          <p:cNvGrpSpPr/>
          <p:nvPr/>
        </p:nvGrpSpPr>
        <p:grpSpPr>
          <a:xfrm rot="5400000">
            <a:off x="6675361" y="5115512"/>
            <a:ext cx="5470028" cy="55976"/>
            <a:chOff x="0" y="0"/>
            <a:chExt cx="4964188" cy="50800"/>
          </a:xfrm>
        </p:grpSpPr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EC07A9B3-B986-4E98-B4B8-BD83386C9203}"/>
                </a:ext>
              </a:extLst>
            </p:cNvPr>
            <p:cNvSpPr/>
            <p:nvPr/>
          </p:nvSpPr>
          <p:spPr>
            <a:xfrm>
              <a:off x="10565" y="0"/>
              <a:ext cx="4943075" cy="50800"/>
            </a:xfrm>
            <a:custGeom>
              <a:avLst/>
              <a:gdLst/>
              <a:ahLst/>
              <a:cxnLst/>
              <a:rect l="l" t="t" r="r" b="b"/>
              <a:pathLst>
                <a:path w="4943075" h="50800">
                  <a:moveTo>
                    <a:pt x="0" y="0"/>
                  </a:moveTo>
                  <a:lnTo>
                    <a:pt x="4943076" y="0"/>
                  </a:lnTo>
                  <a:lnTo>
                    <a:pt x="494307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E0E5C465-782E-439D-AB67-6D895FB7EA59}"/>
              </a:ext>
            </a:extLst>
          </p:cNvPr>
          <p:cNvSpPr txBox="1"/>
          <p:nvPr/>
        </p:nvSpPr>
        <p:spPr>
          <a:xfrm>
            <a:off x="9495454" y="2424771"/>
            <a:ext cx="744255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Resmi yazıların incelenmesini, ilgili birimlere iletilmesini ve takibini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EBYS üzerinden evrak kayıt, dağıtım ve süreç yönetimini yürütür.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KEP, UETS ve fiziksel evrakların kayıt ve yönlendirilmesini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Rektörlük ve Genel Sekreterlik çıkışlı evrakların gönderim süreçlerini yönetir.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Günlü yazıların zamanında cevaplanmasını takip eder.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Gizli evrak ve arşivleme işlemlerini mevzuata uygun yürütür.</a:t>
            </a:r>
          </a:p>
        </p:txBody>
      </p:sp>
      <p:graphicFrame>
        <p:nvGraphicFramePr>
          <p:cNvPr id="28" name="Table 0">
            <a:extLst>
              <a:ext uri="{FF2B5EF4-FFF2-40B4-BE49-F238E27FC236}">
                <a16:creationId xmlns:a16="http://schemas.microsoft.com/office/drawing/2014/main" id="{BD0FD0CB-5418-4DB5-9564-B450E2AEE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948764"/>
              </p:ext>
            </p:extLst>
          </p:nvPr>
        </p:nvGraphicFramePr>
        <p:xfrm>
          <a:off x="901428" y="2420125"/>
          <a:ext cx="8480959" cy="5446746"/>
        </p:xfrm>
        <a:graphic>
          <a:graphicData uri="http://schemas.openxmlformats.org/drawingml/2006/table">
            <a:tbl>
              <a:tblPr/>
              <a:tblGrid>
                <a:gridCol w="424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1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85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İsim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Görev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D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409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Semra Öztürk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Müdür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409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r-TR" sz="2400" b="1" dirty="0">
                          <a:solidFill>
                            <a:srgbClr val="1A2D6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Vildan Çapkın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Uzman</a:t>
                      </a:r>
                      <a:r>
                        <a:rPr lang="en-US" sz="2400" dirty="0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3D3D3D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Yardımcısı</a:t>
                      </a:r>
                      <a:endParaRPr lang="en-US" sz="24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9" name="Shape 6">
            <a:extLst>
              <a:ext uri="{FF2B5EF4-FFF2-40B4-BE49-F238E27FC236}">
                <a16:creationId xmlns:a16="http://schemas.microsoft.com/office/drawing/2014/main" id="{0176902E-0C86-41E1-B4A0-BA337017C854}"/>
              </a:ext>
            </a:extLst>
          </p:cNvPr>
          <p:cNvSpPr/>
          <p:nvPr/>
        </p:nvSpPr>
        <p:spPr>
          <a:xfrm>
            <a:off x="-42010" y="9023704"/>
            <a:ext cx="16877205" cy="1263296"/>
          </a:xfrm>
          <a:prstGeom prst="rect">
            <a:avLst/>
          </a:prstGeom>
          <a:solidFill>
            <a:srgbClr val="F0F4FA"/>
          </a:solidFill>
          <a:ln w="6350">
            <a:solidFill>
              <a:srgbClr val="C5D0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0" name="Shape 7">
            <a:extLst>
              <a:ext uri="{FF2B5EF4-FFF2-40B4-BE49-F238E27FC236}">
                <a16:creationId xmlns:a16="http://schemas.microsoft.com/office/drawing/2014/main" id="{BD9042EA-4FB6-4B06-96E7-32F11901F9C4}"/>
              </a:ext>
            </a:extLst>
          </p:cNvPr>
          <p:cNvSpPr/>
          <p:nvPr/>
        </p:nvSpPr>
        <p:spPr>
          <a:xfrm>
            <a:off x="-40448" y="9029700"/>
            <a:ext cx="369919" cy="1263296"/>
          </a:xfrm>
          <a:prstGeom prst="rect">
            <a:avLst/>
          </a:prstGeom>
          <a:solidFill>
            <a:srgbClr val="F47920"/>
          </a:solidFill>
          <a:ln w="12700">
            <a:solidFill>
              <a:srgbClr val="F47920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F66C32D7-474C-4D17-8EAC-4050591FC2AA}"/>
              </a:ext>
            </a:extLst>
          </p:cNvPr>
          <p:cNvSpPr/>
          <p:nvPr/>
        </p:nvSpPr>
        <p:spPr>
          <a:xfrm>
            <a:off x="493133" y="9064407"/>
            <a:ext cx="15469341" cy="12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E: </a:t>
            </a:r>
            <a:r>
              <a:rPr lang="tr-TR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Genel.Evrak1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@acibadem.edu.tr     </a:t>
            </a:r>
            <a:r>
              <a:rPr lang="en-US" sz="2400" b="1" dirty="0">
                <a:solidFill>
                  <a:srgbClr val="1A2D6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T: 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(216) 500 </a:t>
            </a:r>
            <a:r>
              <a:rPr lang="tr-TR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4018</a:t>
            </a:r>
            <a:r>
              <a:rPr lang="en-US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</a:t>
            </a:r>
            <a:r>
              <a:rPr lang="tr-TR" sz="2400" dirty="0">
                <a:solidFill>
                  <a:srgbClr val="3D3D3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4022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4643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7D3F76C-4190-4B4B-A66B-4B8898B81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1A90E70B-200B-469D-B0F3-9DBC15FDD50F}"/>
              </a:ext>
            </a:extLst>
          </p:cNvPr>
          <p:cNvSpPr/>
          <p:nvPr/>
        </p:nvSpPr>
        <p:spPr>
          <a:xfrm>
            <a:off x="8458200" y="4197087"/>
            <a:ext cx="17917653" cy="1492716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BİZİ TAKİP ETMEYİ </a:t>
            </a:r>
          </a:p>
          <a:p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UNUTMA</a:t>
            </a: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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57268EB-A4E2-4405-9187-A42AB4C0F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333500"/>
            <a:ext cx="5734878" cy="8408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531341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533" b="-14533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843335" y="3302470"/>
            <a:ext cx="12678206" cy="5955831"/>
            <a:chOff x="0" y="0"/>
            <a:chExt cx="3339116" cy="156861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39116" cy="1568614"/>
            </a:xfrm>
            <a:custGeom>
              <a:avLst/>
              <a:gdLst/>
              <a:ahLst/>
              <a:cxnLst/>
              <a:rect l="l" t="t" r="r" b="b"/>
              <a:pathLst>
                <a:path w="3339116" h="1568614">
                  <a:moveTo>
                    <a:pt x="0" y="0"/>
                  </a:moveTo>
                  <a:lnTo>
                    <a:pt x="3339116" y="0"/>
                  </a:lnTo>
                  <a:lnTo>
                    <a:pt x="3339116" y="1568614"/>
                  </a:lnTo>
                  <a:lnTo>
                    <a:pt x="0" y="1568614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3339116" cy="16257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562117" y="3466008"/>
            <a:ext cx="11121927" cy="1736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257"/>
              </a:lnSpc>
            </a:pPr>
            <a:r>
              <a:rPr lang="en-US" sz="8000" b="1" spc="1088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TEŞEKKÜRLER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803977" y="7995179"/>
            <a:ext cx="4961268" cy="768048"/>
            <a:chOff x="0" y="0"/>
            <a:chExt cx="6615024" cy="10240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15049" cy="1024001"/>
            </a:xfrm>
            <a:custGeom>
              <a:avLst/>
              <a:gdLst/>
              <a:ahLst/>
              <a:cxnLst/>
              <a:rect l="l" t="t" r="r" b="b"/>
              <a:pathLst>
                <a:path w="6615049" h="1024001">
                  <a:moveTo>
                    <a:pt x="0" y="0"/>
                  </a:moveTo>
                  <a:lnTo>
                    <a:pt x="6615049" y="0"/>
                  </a:lnTo>
                  <a:lnTo>
                    <a:pt x="6615049" y="1024001"/>
                  </a:lnTo>
                  <a:lnTo>
                    <a:pt x="0" y="1024001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722777" y="7917704"/>
            <a:ext cx="4961268" cy="912709"/>
            <a:chOff x="0" y="0"/>
            <a:chExt cx="6615024" cy="121694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615024" cy="1216945"/>
            </a:xfrm>
            <a:custGeom>
              <a:avLst/>
              <a:gdLst/>
              <a:ahLst/>
              <a:cxnLst/>
              <a:rect l="l" t="t" r="r" b="b"/>
              <a:pathLst>
                <a:path w="6615024" h="1216945">
                  <a:moveTo>
                    <a:pt x="0" y="0"/>
                  </a:moveTo>
                  <a:lnTo>
                    <a:pt x="6615024" y="0"/>
                  </a:lnTo>
                  <a:lnTo>
                    <a:pt x="6615024" y="1216945"/>
                  </a:lnTo>
                  <a:lnTo>
                    <a:pt x="0" y="121694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6615024" cy="12550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079"/>
                </a:lnSpc>
              </a:pPr>
              <a:r>
                <a:rPr lang="tr-TR" sz="1600" b="1" spc="219" dirty="0">
                  <a:solidFill>
                    <a:srgbClr val="FFFFFF"/>
                  </a:solidFill>
                  <a:latin typeface="Open Sans Bold" panose="020B0806030504020204" charset="0"/>
                  <a:ea typeface="Open Sans Bold" panose="020B0806030504020204" charset="0"/>
                  <a:cs typeface="Open Sans Bold" panose="020B0806030504020204" charset="0"/>
                  <a:sym typeface="Inter Bold"/>
                </a:rPr>
                <a:t>İNSAN KAYNAKLARI MÜDÜRLÜĞÜ</a:t>
              </a:r>
              <a:endParaRPr lang="en-US" sz="1600" b="1" spc="219" dirty="0">
                <a:solidFill>
                  <a:srgbClr val="FFFFFF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  <a:sym typeface="Inter Bold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16521541" y="3153450"/>
            <a:ext cx="737759" cy="6104850"/>
          </a:xfrm>
          <a:custGeom>
            <a:avLst/>
            <a:gdLst/>
            <a:ahLst/>
            <a:cxnLst/>
            <a:rect l="l" t="t" r="r" b="b"/>
            <a:pathLst>
              <a:path w="737759" h="6104850">
                <a:moveTo>
                  <a:pt x="0" y="0"/>
                </a:moveTo>
                <a:lnTo>
                  <a:pt x="737759" y="0"/>
                </a:lnTo>
                <a:lnTo>
                  <a:pt x="737759" y="6104850"/>
                </a:lnTo>
                <a:lnTo>
                  <a:pt x="0" y="61048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9" name="Freeform 19"/>
          <p:cNvSpPr/>
          <p:nvPr/>
        </p:nvSpPr>
        <p:spPr>
          <a:xfrm>
            <a:off x="16038653" y="1260143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20" name="Group 20"/>
          <p:cNvGrpSpPr/>
          <p:nvPr/>
        </p:nvGrpSpPr>
        <p:grpSpPr>
          <a:xfrm>
            <a:off x="5087679" y="1393674"/>
            <a:ext cx="10615415" cy="38100"/>
            <a:chOff x="0" y="0"/>
            <a:chExt cx="14153887" cy="50800"/>
          </a:xfrm>
        </p:grpSpPr>
        <p:sp>
          <p:nvSpPr>
            <p:cNvPr id="21" name="Freeform 21"/>
            <p:cNvSpPr/>
            <p:nvPr/>
          </p:nvSpPr>
          <p:spPr>
            <a:xfrm>
              <a:off x="25400" y="0"/>
              <a:ext cx="14103096" cy="50800"/>
            </a:xfrm>
            <a:custGeom>
              <a:avLst/>
              <a:gdLst/>
              <a:ahLst/>
              <a:cxnLst/>
              <a:rect l="l" t="t" r="r" b="b"/>
              <a:pathLst>
                <a:path w="14103096" h="50800">
                  <a:moveTo>
                    <a:pt x="0" y="0"/>
                  </a:moveTo>
                  <a:lnTo>
                    <a:pt x="14103096" y="0"/>
                  </a:lnTo>
                  <a:lnTo>
                    <a:pt x="14103096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2" name="Freeform 22"/>
          <p:cNvSpPr/>
          <p:nvPr/>
        </p:nvSpPr>
        <p:spPr>
          <a:xfrm rot="-5400000">
            <a:off x="570958" y="8495396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23" name="Group 23"/>
          <p:cNvGrpSpPr/>
          <p:nvPr/>
        </p:nvGrpSpPr>
        <p:grpSpPr>
          <a:xfrm>
            <a:off x="10169870" y="5766644"/>
            <a:ext cx="5587469" cy="1518097"/>
            <a:chOff x="0" y="0"/>
            <a:chExt cx="7449959" cy="202412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449947" cy="2024126"/>
            </a:xfrm>
            <a:custGeom>
              <a:avLst/>
              <a:gdLst/>
              <a:ahLst/>
              <a:cxnLst/>
              <a:rect l="l" t="t" r="r" b="b"/>
              <a:pathLst>
                <a:path w="7449947" h="2024126">
                  <a:moveTo>
                    <a:pt x="0" y="0"/>
                  </a:moveTo>
                  <a:lnTo>
                    <a:pt x="7449947" y="0"/>
                  </a:lnTo>
                  <a:lnTo>
                    <a:pt x="7449947" y="2024126"/>
                  </a:lnTo>
                  <a:lnTo>
                    <a:pt x="0" y="2024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0849" b="-40849"/>
              </a:stretch>
            </a:blipFill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5EA2857-125C-4305-BC08-8CFBD64E1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A3AEFBD-1917-446B-A7BC-7D27E5D630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75" y="0"/>
            <a:ext cx="18637084" cy="10483360"/>
          </a:xfrm>
          <a:prstGeom prst="rect">
            <a:avLst/>
          </a:prstGeom>
        </p:spPr>
      </p:pic>
      <p:cxnSp>
        <p:nvCxnSpPr>
          <p:cNvPr id="28" name="Straight Connector 227">
            <a:extLst>
              <a:ext uri="{FF2B5EF4-FFF2-40B4-BE49-F238E27FC236}">
                <a16:creationId xmlns:a16="http://schemas.microsoft.com/office/drawing/2014/main" id="{A6440C1B-A617-41CA-AEB0-DAC45784E732}"/>
              </a:ext>
            </a:extLst>
          </p:cNvPr>
          <p:cNvCxnSpPr/>
          <p:nvPr/>
        </p:nvCxnSpPr>
        <p:spPr>
          <a:xfrm flipH="1">
            <a:off x="3320770" y="5436219"/>
            <a:ext cx="19022" cy="2743200"/>
          </a:xfrm>
          <a:prstGeom prst="line">
            <a:avLst/>
          </a:prstGeom>
          <a:noFill/>
          <a:ln w="76200" cap="flat">
            <a:solidFill>
              <a:srgbClr val="006699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Straight Connector 227">
            <a:extLst>
              <a:ext uri="{FF2B5EF4-FFF2-40B4-BE49-F238E27FC236}">
                <a16:creationId xmlns:a16="http://schemas.microsoft.com/office/drawing/2014/main" id="{85695DB5-6DCD-4356-AA4B-301A900BB20D}"/>
              </a:ext>
            </a:extLst>
          </p:cNvPr>
          <p:cNvCxnSpPr>
            <a:endCxn id="132" idx="2"/>
          </p:cNvCxnSpPr>
          <p:nvPr/>
        </p:nvCxnSpPr>
        <p:spPr>
          <a:xfrm flipH="1" flipV="1">
            <a:off x="3758097" y="2709016"/>
            <a:ext cx="10821261" cy="4049"/>
          </a:xfrm>
          <a:prstGeom prst="line">
            <a:avLst/>
          </a:prstGeom>
          <a:noFill/>
          <a:ln w="76200" cap="flat">
            <a:solidFill>
              <a:srgbClr val="006699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" name="Straight Connector 226">
            <a:extLst>
              <a:ext uri="{FF2B5EF4-FFF2-40B4-BE49-F238E27FC236}">
                <a16:creationId xmlns:a16="http://schemas.microsoft.com/office/drawing/2014/main" id="{355834CE-002D-49DA-AC51-4A3B159F26FE}"/>
              </a:ext>
            </a:extLst>
          </p:cNvPr>
          <p:cNvCxnSpPr/>
          <p:nvPr/>
        </p:nvCxnSpPr>
        <p:spPr>
          <a:xfrm flipH="1">
            <a:off x="3289930" y="5418646"/>
            <a:ext cx="11289434" cy="19850"/>
          </a:xfrm>
          <a:prstGeom prst="line">
            <a:avLst/>
          </a:prstGeom>
          <a:noFill/>
          <a:ln w="76200" cap="flat">
            <a:solidFill>
              <a:srgbClr val="006699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" name="Straight Connector 227">
            <a:extLst>
              <a:ext uri="{FF2B5EF4-FFF2-40B4-BE49-F238E27FC236}">
                <a16:creationId xmlns:a16="http://schemas.microsoft.com/office/drawing/2014/main" id="{B8F4B931-468E-491F-9A1B-E1A548D579DC}"/>
              </a:ext>
            </a:extLst>
          </p:cNvPr>
          <p:cNvCxnSpPr/>
          <p:nvPr/>
        </p:nvCxnSpPr>
        <p:spPr>
          <a:xfrm flipH="1" flipV="1">
            <a:off x="3272884" y="8179419"/>
            <a:ext cx="11401745" cy="50175"/>
          </a:xfrm>
          <a:prstGeom prst="line">
            <a:avLst/>
          </a:prstGeom>
          <a:noFill/>
          <a:ln w="76200" cap="flat">
            <a:solidFill>
              <a:srgbClr val="006699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3" name="Group 179">
            <a:extLst>
              <a:ext uri="{FF2B5EF4-FFF2-40B4-BE49-F238E27FC236}">
                <a16:creationId xmlns:a16="http://schemas.microsoft.com/office/drawing/2014/main" id="{EE5ED97B-97DF-46E7-80E0-FD0AC0882AC7}"/>
              </a:ext>
            </a:extLst>
          </p:cNvPr>
          <p:cNvGrpSpPr/>
          <p:nvPr/>
        </p:nvGrpSpPr>
        <p:grpSpPr>
          <a:xfrm>
            <a:off x="11307133" y="5211871"/>
            <a:ext cx="495776" cy="501653"/>
            <a:chOff x="881807" y="1680603"/>
            <a:chExt cx="330517" cy="334435"/>
          </a:xfrm>
        </p:grpSpPr>
        <p:sp>
          <p:nvSpPr>
            <p:cNvPr id="34" name="Circle">
              <a:extLst>
                <a:ext uri="{FF2B5EF4-FFF2-40B4-BE49-F238E27FC236}">
                  <a16:creationId xmlns:a16="http://schemas.microsoft.com/office/drawing/2014/main" id="{DCFF1802-EB35-46BA-B231-5DACDF432CBA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35" name="Circle">
              <a:extLst>
                <a:ext uri="{FF2B5EF4-FFF2-40B4-BE49-F238E27FC236}">
                  <a16:creationId xmlns:a16="http://schemas.microsoft.com/office/drawing/2014/main" id="{A93AD214-0E68-4CE9-8B03-51C29698EA22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71C59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sp>
        <p:nvSpPr>
          <p:cNvPr id="36" name="Circle">
            <a:extLst>
              <a:ext uri="{FF2B5EF4-FFF2-40B4-BE49-F238E27FC236}">
                <a16:creationId xmlns:a16="http://schemas.microsoft.com/office/drawing/2014/main" id="{D8EA83FB-6A4D-4430-AC66-86318EB409DB}"/>
              </a:ext>
            </a:extLst>
          </p:cNvPr>
          <p:cNvSpPr/>
          <p:nvPr/>
        </p:nvSpPr>
        <p:spPr>
          <a:xfrm>
            <a:off x="7528766" y="2462237"/>
            <a:ext cx="495776" cy="501653"/>
          </a:xfrm>
          <a:prstGeom prst="ellipse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618873">
              <a:defRPr sz="1600">
                <a:solidFill>
                  <a:srgbClr val="FFFFFF"/>
                </a:solidFill>
              </a:defRPr>
            </a:pPr>
            <a:endParaRPr lang="en-US" sz="2400" b="1" dirty="0">
              <a:solidFill>
                <a:srgbClr val="FFFFFF"/>
              </a:solidFill>
              <a:cs typeface="Helvetica"/>
            </a:endParaRPr>
          </a:p>
        </p:txBody>
      </p:sp>
      <p:grpSp>
        <p:nvGrpSpPr>
          <p:cNvPr id="37" name="Group 191">
            <a:extLst>
              <a:ext uri="{FF2B5EF4-FFF2-40B4-BE49-F238E27FC236}">
                <a16:creationId xmlns:a16="http://schemas.microsoft.com/office/drawing/2014/main" id="{78C02232-AFA1-4E24-9073-01D0D2BD0C67}"/>
              </a:ext>
            </a:extLst>
          </p:cNvPr>
          <p:cNvGrpSpPr/>
          <p:nvPr/>
        </p:nvGrpSpPr>
        <p:grpSpPr>
          <a:xfrm>
            <a:off x="3763880" y="5156528"/>
            <a:ext cx="495776" cy="501653"/>
            <a:chOff x="881807" y="1680603"/>
            <a:chExt cx="330517" cy="334435"/>
          </a:xfrm>
        </p:grpSpPr>
        <p:sp>
          <p:nvSpPr>
            <p:cNvPr id="38" name="Circle">
              <a:extLst>
                <a:ext uri="{FF2B5EF4-FFF2-40B4-BE49-F238E27FC236}">
                  <a16:creationId xmlns:a16="http://schemas.microsoft.com/office/drawing/2014/main" id="{6FBF85F1-1C78-439E-9C51-CB3F1E40D6CD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39" name="Circle">
              <a:extLst>
                <a:ext uri="{FF2B5EF4-FFF2-40B4-BE49-F238E27FC236}">
                  <a16:creationId xmlns:a16="http://schemas.microsoft.com/office/drawing/2014/main" id="{28AC3A17-096E-4EC0-962B-A163EC6C2075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71C59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40" name="Group 194">
            <a:extLst>
              <a:ext uri="{FF2B5EF4-FFF2-40B4-BE49-F238E27FC236}">
                <a16:creationId xmlns:a16="http://schemas.microsoft.com/office/drawing/2014/main" id="{F9B15485-7D31-4933-ABF6-1D0FE618FC87}"/>
              </a:ext>
            </a:extLst>
          </p:cNvPr>
          <p:cNvGrpSpPr/>
          <p:nvPr/>
        </p:nvGrpSpPr>
        <p:grpSpPr>
          <a:xfrm>
            <a:off x="6658477" y="7977758"/>
            <a:ext cx="495776" cy="501653"/>
            <a:chOff x="881807" y="1680603"/>
            <a:chExt cx="330517" cy="334435"/>
          </a:xfrm>
        </p:grpSpPr>
        <p:sp>
          <p:nvSpPr>
            <p:cNvPr id="41" name="Circle">
              <a:extLst>
                <a:ext uri="{FF2B5EF4-FFF2-40B4-BE49-F238E27FC236}">
                  <a16:creationId xmlns:a16="http://schemas.microsoft.com/office/drawing/2014/main" id="{62F08245-B81B-4B91-9C45-8D16E98BE0C6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42" name="Circle">
              <a:extLst>
                <a:ext uri="{FF2B5EF4-FFF2-40B4-BE49-F238E27FC236}">
                  <a16:creationId xmlns:a16="http://schemas.microsoft.com/office/drawing/2014/main" id="{0A924087-8F1D-4711-B657-60FEF7B28B24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C00000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43" name="Group 206">
            <a:extLst>
              <a:ext uri="{FF2B5EF4-FFF2-40B4-BE49-F238E27FC236}">
                <a16:creationId xmlns:a16="http://schemas.microsoft.com/office/drawing/2014/main" id="{8B4CD781-D451-49A7-96C6-E75F7B3BEADA}"/>
              </a:ext>
            </a:extLst>
          </p:cNvPr>
          <p:cNvGrpSpPr/>
          <p:nvPr/>
        </p:nvGrpSpPr>
        <p:grpSpPr>
          <a:xfrm>
            <a:off x="11302513" y="2449715"/>
            <a:ext cx="495776" cy="501653"/>
            <a:chOff x="881807" y="1680603"/>
            <a:chExt cx="330517" cy="334435"/>
          </a:xfrm>
        </p:grpSpPr>
        <p:sp>
          <p:nvSpPr>
            <p:cNvPr id="44" name="Circle">
              <a:extLst>
                <a:ext uri="{FF2B5EF4-FFF2-40B4-BE49-F238E27FC236}">
                  <a16:creationId xmlns:a16="http://schemas.microsoft.com/office/drawing/2014/main" id="{E4F98A89-F5C1-49A7-A82E-42004B55C884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45" name="Circle">
              <a:extLst>
                <a:ext uri="{FF2B5EF4-FFF2-40B4-BE49-F238E27FC236}">
                  <a16:creationId xmlns:a16="http://schemas.microsoft.com/office/drawing/2014/main" id="{00A34CDA-46C9-4714-B56D-4F562102C81A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71C59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46" name="Group 212">
            <a:extLst>
              <a:ext uri="{FF2B5EF4-FFF2-40B4-BE49-F238E27FC236}">
                <a16:creationId xmlns:a16="http://schemas.microsoft.com/office/drawing/2014/main" id="{F6C11B3F-4DDC-4BB9-8137-5C886CBE8DF1}"/>
              </a:ext>
            </a:extLst>
          </p:cNvPr>
          <p:cNvGrpSpPr/>
          <p:nvPr/>
        </p:nvGrpSpPr>
        <p:grpSpPr>
          <a:xfrm>
            <a:off x="9977816" y="7995494"/>
            <a:ext cx="495776" cy="501653"/>
            <a:chOff x="881807" y="1680603"/>
            <a:chExt cx="330517" cy="334435"/>
          </a:xfrm>
        </p:grpSpPr>
        <p:sp>
          <p:nvSpPr>
            <p:cNvPr id="47" name="Circle">
              <a:extLst>
                <a:ext uri="{FF2B5EF4-FFF2-40B4-BE49-F238E27FC236}">
                  <a16:creationId xmlns:a16="http://schemas.microsoft.com/office/drawing/2014/main" id="{B05DB8D3-D2E9-4DC6-8C08-8533D64F59C3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48" name="Circle">
              <a:extLst>
                <a:ext uri="{FF2B5EF4-FFF2-40B4-BE49-F238E27FC236}">
                  <a16:creationId xmlns:a16="http://schemas.microsoft.com/office/drawing/2014/main" id="{389657B5-DD2E-4368-B3AA-4FF86E4258AE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C00000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49" name="Group 221">
            <a:extLst>
              <a:ext uri="{FF2B5EF4-FFF2-40B4-BE49-F238E27FC236}">
                <a16:creationId xmlns:a16="http://schemas.microsoft.com/office/drawing/2014/main" id="{44B16155-063A-4B35-97A6-6E33A5005772}"/>
              </a:ext>
            </a:extLst>
          </p:cNvPr>
          <p:cNvGrpSpPr/>
          <p:nvPr/>
        </p:nvGrpSpPr>
        <p:grpSpPr>
          <a:xfrm>
            <a:off x="7525973" y="5219260"/>
            <a:ext cx="495776" cy="501653"/>
            <a:chOff x="881807" y="1680603"/>
            <a:chExt cx="330517" cy="334435"/>
          </a:xfrm>
        </p:grpSpPr>
        <p:sp>
          <p:nvSpPr>
            <p:cNvPr id="50" name="Circle">
              <a:extLst>
                <a:ext uri="{FF2B5EF4-FFF2-40B4-BE49-F238E27FC236}">
                  <a16:creationId xmlns:a16="http://schemas.microsoft.com/office/drawing/2014/main" id="{99612291-3D5B-494B-86B3-5319CE4ADE73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51" name="Circle">
              <a:extLst>
                <a:ext uri="{FF2B5EF4-FFF2-40B4-BE49-F238E27FC236}">
                  <a16:creationId xmlns:a16="http://schemas.microsoft.com/office/drawing/2014/main" id="{7BA4C953-D527-43A0-8078-58E5D7DF2774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C00000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sp>
        <p:nvSpPr>
          <p:cNvPr id="52" name="Acıbadem…">
            <a:extLst>
              <a:ext uri="{FF2B5EF4-FFF2-40B4-BE49-F238E27FC236}">
                <a16:creationId xmlns:a16="http://schemas.microsoft.com/office/drawing/2014/main" id="{6C5E5F8B-A64B-48D9-98C2-A7843BCB271F}"/>
              </a:ext>
            </a:extLst>
          </p:cNvPr>
          <p:cNvSpPr txBox="1"/>
          <p:nvPr/>
        </p:nvSpPr>
        <p:spPr>
          <a:xfrm>
            <a:off x="3720430" y="3157657"/>
            <a:ext cx="1167563" cy="5528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dirty="0"/>
              <a:t>İlk Hastane </a:t>
            </a:r>
            <a:r>
              <a:rPr lang="en-US" sz="1500" b="1" dirty="0"/>
              <a:t>(</a:t>
            </a:r>
            <a:r>
              <a:rPr lang="en-US" sz="1500" b="1" dirty="0" err="1"/>
              <a:t>Kadıköy</a:t>
            </a:r>
            <a:r>
              <a:rPr lang="en-US" sz="1500" b="1" dirty="0"/>
              <a:t>)</a:t>
            </a:r>
          </a:p>
        </p:txBody>
      </p:sp>
      <p:sp>
        <p:nvSpPr>
          <p:cNvPr id="53" name="Acıbadem…">
            <a:extLst>
              <a:ext uri="{FF2B5EF4-FFF2-40B4-BE49-F238E27FC236}">
                <a16:creationId xmlns:a16="http://schemas.microsoft.com/office/drawing/2014/main" id="{C43F31C5-BE75-4D7A-9E3F-D93BBB8ABC34}"/>
              </a:ext>
            </a:extLst>
          </p:cNvPr>
          <p:cNvSpPr txBox="1"/>
          <p:nvPr/>
        </p:nvSpPr>
        <p:spPr>
          <a:xfrm>
            <a:off x="3509870" y="2063498"/>
            <a:ext cx="1524700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1991</a:t>
            </a:r>
            <a:endParaRPr lang="en-US" sz="2800" b="1" dirty="0">
              <a:solidFill>
                <a:srgbClr val="7DC99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Acıbadem…">
            <a:extLst>
              <a:ext uri="{FF2B5EF4-FFF2-40B4-BE49-F238E27FC236}">
                <a16:creationId xmlns:a16="http://schemas.microsoft.com/office/drawing/2014/main" id="{DBA1B43E-1826-42AD-930D-5AC6420A71BF}"/>
              </a:ext>
            </a:extLst>
          </p:cNvPr>
          <p:cNvSpPr txBox="1"/>
          <p:nvPr/>
        </p:nvSpPr>
        <p:spPr>
          <a:xfrm>
            <a:off x="5369774" y="2037686"/>
            <a:ext cx="1459072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2000</a:t>
            </a:r>
          </a:p>
        </p:txBody>
      </p:sp>
      <p:sp>
        <p:nvSpPr>
          <p:cNvPr id="55" name="Acıbadem…">
            <a:extLst>
              <a:ext uri="{FF2B5EF4-FFF2-40B4-BE49-F238E27FC236}">
                <a16:creationId xmlns:a16="http://schemas.microsoft.com/office/drawing/2014/main" id="{E6778849-8DC7-4E44-B4AE-E665036DEC43}"/>
              </a:ext>
            </a:extLst>
          </p:cNvPr>
          <p:cNvSpPr txBox="1"/>
          <p:nvPr/>
        </p:nvSpPr>
        <p:spPr>
          <a:xfrm>
            <a:off x="7305641" y="2030397"/>
            <a:ext cx="1419607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2003</a:t>
            </a:r>
          </a:p>
        </p:txBody>
      </p:sp>
      <p:sp>
        <p:nvSpPr>
          <p:cNvPr id="56" name="Acıbadem…">
            <a:extLst>
              <a:ext uri="{FF2B5EF4-FFF2-40B4-BE49-F238E27FC236}">
                <a16:creationId xmlns:a16="http://schemas.microsoft.com/office/drawing/2014/main" id="{6E074338-404A-444E-81CC-80DD11E7C9B4}"/>
              </a:ext>
            </a:extLst>
          </p:cNvPr>
          <p:cNvSpPr txBox="1"/>
          <p:nvPr/>
        </p:nvSpPr>
        <p:spPr>
          <a:xfrm>
            <a:off x="9171560" y="2046372"/>
            <a:ext cx="1405862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2004</a:t>
            </a:r>
          </a:p>
        </p:txBody>
      </p:sp>
      <p:sp>
        <p:nvSpPr>
          <p:cNvPr id="57" name="Acıbadem…">
            <a:extLst>
              <a:ext uri="{FF2B5EF4-FFF2-40B4-BE49-F238E27FC236}">
                <a16:creationId xmlns:a16="http://schemas.microsoft.com/office/drawing/2014/main" id="{3FC2D770-76B2-4DE9-98AB-C3FA915BD7F3}"/>
              </a:ext>
            </a:extLst>
          </p:cNvPr>
          <p:cNvSpPr txBox="1"/>
          <p:nvPr/>
        </p:nvSpPr>
        <p:spPr>
          <a:xfrm>
            <a:off x="11115788" y="2033669"/>
            <a:ext cx="1609878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2005</a:t>
            </a:r>
          </a:p>
        </p:txBody>
      </p:sp>
      <p:sp>
        <p:nvSpPr>
          <p:cNvPr id="58" name="Acıbadem…">
            <a:extLst>
              <a:ext uri="{FF2B5EF4-FFF2-40B4-BE49-F238E27FC236}">
                <a16:creationId xmlns:a16="http://schemas.microsoft.com/office/drawing/2014/main" id="{66C7D629-860B-4D56-A6E6-95FDBE39242B}"/>
              </a:ext>
            </a:extLst>
          </p:cNvPr>
          <p:cNvSpPr txBox="1"/>
          <p:nvPr/>
        </p:nvSpPr>
        <p:spPr>
          <a:xfrm>
            <a:off x="12834861" y="2054781"/>
            <a:ext cx="1627947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2006</a:t>
            </a:r>
          </a:p>
        </p:txBody>
      </p:sp>
      <p:sp>
        <p:nvSpPr>
          <p:cNvPr id="59" name="Acıbadem…">
            <a:extLst>
              <a:ext uri="{FF2B5EF4-FFF2-40B4-BE49-F238E27FC236}">
                <a16:creationId xmlns:a16="http://schemas.microsoft.com/office/drawing/2014/main" id="{198233C9-2FCA-49FB-AE11-5B06E596D0D1}"/>
              </a:ext>
            </a:extLst>
          </p:cNvPr>
          <p:cNvSpPr txBox="1"/>
          <p:nvPr/>
        </p:nvSpPr>
        <p:spPr>
          <a:xfrm>
            <a:off x="14844125" y="3702386"/>
            <a:ext cx="1612981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2007</a:t>
            </a:r>
          </a:p>
        </p:txBody>
      </p:sp>
      <p:sp>
        <p:nvSpPr>
          <p:cNvPr id="60" name="Acıbadem…">
            <a:extLst>
              <a:ext uri="{FF2B5EF4-FFF2-40B4-BE49-F238E27FC236}">
                <a16:creationId xmlns:a16="http://schemas.microsoft.com/office/drawing/2014/main" id="{CE86852C-E5E4-43B6-963A-63588EDCC5D3}"/>
              </a:ext>
            </a:extLst>
          </p:cNvPr>
          <p:cNvSpPr txBox="1"/>
          <p:nvPr/>
        </p:nvSpPr>
        <p:spPr>
          <a:xfrm>
            <a:off x="12794775" y="4778564"/>
            <a:ext cx="1413291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2008</a:t>
            </a:r>
          </a:p>
        </p:txBody>
      </p:sp>
      <p:sp>
        <p:nvSpPr>
          <p:cNvPr id="61" name="Acıbadem…">
            <a:extLst>
              <a:ext uri="{FF2B5EF4-FFF2-40B4-BE49-F238E27FC236}">
                <a16:creationId xmlns:a16="http://schemas.microsoft.com/office/drawing/2014/main" id="{FD1B9486-1329-4979-93D6-12707F9F3601}"/>
              </a:ext>
            </a:extLst>
          </p:cNvPr>
          <p:cNvSpPr txBox="1"/>
          <p:nvPr/>
        </p:nvSpPr>
        <p:spPr>
          <a:xfrm>
            <a:off x="11015039" y="4794354"/>
            <a:ext cx="1462206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2009</a:t>
            </a:r>
          </a:p>
        </p:txBody>
      </p:sp>
      <p:sp>
        <p:nvSpPr>
          <p:cNvPr id="62" name="Acıbadem…">
            <a:extLst>
              <a:ext uri="{FF2B5EF4-FFF2-40B4-BE49-F238E27FC236}">
                <a16:creationId xmlns:a16="http://schemas.microsoft.com/office/drawing/2014/main" id="{E8BD41D2-2B3C-4D44-8135-B4B9273EF566}"/>
              </a:ext>
            </a:extLst>
          </p:cNvPr>
          <p:cNvSpPr txBox="1"/>
          <p:nvPr/>
        </p:nvSpPr>
        <p:spPr>
          <a:xfrm>
            <a:off x="9123282" y="4774790"/>
            <a:ext cx="1462206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2010</a:t>
            </a:r>
          </a:p>
        </p:txBody>
      </p:sp>
      <p:sp>
        <p:nvSpPr>
          <p:cNvPr id="63" name="Acıbadem…">
            <a:extLst>
              <a:ext uri="{FF2B5EF4-FFF2-40B4-BE49-F238E27FC236}">
                <a16:creationId xmlns:a16="http://schemas.microsoft.com/office/drawing/2014/main" id="{1DBB593A-A4D8-4F8D-9FF4-99608C7D2D8D}"/>
              </a:ext>
            </a:extLst>
          </p:cNvPr>
          <p:cNvSpPr txBox="1"/>
          <p:nvPr/>
        </p:nvSpPr>
        <p:spPr>
          <a:xfrm>
            <a:off x="7300091" y="4771167"/>
            <a:ext cx="1425157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2011</a:t>
            </a:r>
          </a:p>
        </p:txBody>
      </p:sp>
      <p:sp>
        <p:nvSpPr>
          <p:cNvPr id="64" name="Acıbadem…">
            <a:extLst>
              <a:ext uri="{FF2B5EF4-FFF2-40B4-BE49-F238E27FC236}">
                <a16:creationId xmlns:a16="http://schemas.microsoft.com/office/drawing/2014/main" id="{D2211060-AD92-4BD3-83FD-FCFD493BB56F}"/>
              </a:ext>
            </a:extLst>
          </p:cNvPr>
          <p:cNvSpPr txBox="1"/>
          <p:nvPr/>
        </p:nvSpPr>
        <p:spPr>
          <a:xfrm>
            <a:off x="5350833" y="4785024"/>
            <a:ext cx="1425157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2012</a:t>
            </a:r>
          </a:p>
        </p:txBody>
      </p:sp>
      <p:sp>
        <p:nvSpPr>
          <p:cNvPr id="65" name="Acıbadem…">
            <a:extLst>
              <a:ext uri="{FF2B5EF4-FFF2-40B4-BE49-F238E27FC236}">
                <a16:creationId xmlns:a16="http://schemas.microsoft.com/office/drawing/2014/main" id="{3430F9A9-C1B0-4BD3-9FDC-F3E5600B9FE4}"/>
              </a:ext>
            </a:extLst>
          </p:cNvPr>
          <p:cNvSpPr txBox="1"/>
          <p:nvPr/>
        </p:nvSpPr>
        <p:spPr>
          <a:xfrm>
            <a:off x="3375551" y="4766567"/>
            <a:ext cx="1624084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algn="r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2013</a:t>
            </a:r>
          </a:p>
        </p:txBody>
      </p:sp>
      <p:sp>
        <p:nvSpPr>
          <p:cNvPr id="66" name="Acıbadem…">
            <a:extLst>
              <a:ext uri="{FF2B5EF4-FFF2-40B4-BE49-F238E27FC236}">
                <a16:creationId xmlns:a16="http://schemas.microsoft.com/office/drawing/2014/main" id="{E8BB6BBD-C03A-4A90-93A7-3CBC6C5C1995}"/>
              </a:ext>
            </a:extLst>
          </p:cNvPr>
          <p:cNvSpPr txBox="1"/>
          <p:nvPr/>
        </p:nvSpPr>
        <p:spPr>
          <a:xfrm>
            <a:off x="2032572" y="6566055"/>
            <a:ext cx="1701228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2014</a:t>
            </a:r>
          </a:p>
        </p:txBody>
      </p:sp>
      <p:sp>
        <p:nvSpPr>
          <p:cNvPr id="67" name="Acıbadem…">
            <a:extLst>
              <a:ext uri="{FF2B5EF4-FFF2-40B4-BE49-F238E27FC236}">
                <a16:creationId xmlns:a16="http://schemas.microsoft.com/office/drawing/2014/main" id="{B4410C55-2078-4F02-A2DE-83DC8EFEC3D4}"/>
              </a:ext>
            </a:extLst>
          </p:cNvPr>
          <p:cNvSpPr txBox="1"/>
          <p:nvPr/>
        </p:nvSpPr>
        <p:spPr>
          <a:xfrm>
            <a:off x="3416982" y="7501215"/>
            <a:ext cx="1431135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2015</a:t>
            </a:r>
          </a:p>
        </p:txBody>
      </p:sp>
      <p:sp>
        <p:nvSpPr>
          <p:cNvPr id="68" name="Acıbadem…">
            <a:extLst>
              <a:ext uri="{FF2B5EF4-FFF2-40B4-BE49-F238E27FC236}">
                <a16:creationId xmlns:a16="http://schemas.microsoft.com/office/drawing/2014/main" id="{5C88F193-CA0C-4AE9-BFB3-F5946F326A0D}"/>
              </a:ext>
            </a:extLst>
          </p:cNvPr>
          <p:cNvSpPr txBox="1"/>
          <p:nvPr/>
        </p:nvSpPr>
        <p:spPr>
          <a:xfrm>
            <a:off x="4654254" y="7510158"/>
            <a:ext cx="1350426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</a:t>
            </a:r>
          </a:p>
        </p:txBody>
      </p:sp>
      <p:sp>
        <p:nvSpPr>
          <p:cNvPr id="69" name="Acıbadem…">
            <a:extLst>
              <a:ext uri="{FF2B5EF4-FFF2-40B4-BE49-F238E27FC236}">
                <a16:creationId xmlns:a16="http://schemas.microsoft.com/office/drawing/2014/main" id="{E21DC54B-D06A-43F1-BFD4-D17F35E87CCE}"/>
              </a:ext>
            </a:extLst>
          </p:cNvPr>
          <p:cNvSpPr txBox="1"/>
          <p:nvPr/>
        </p:nvSpPr>
        <p:spPr>
          <a:xfrm>
            <a:off x="6397778" y="7497581"/>
            <a:ext cx="1553564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2017</a:t>
            </a:r>
          </a:p>
        </p:txBody>
      </p:sp>
      <p:sp>
        <p:nvSpPr>
          <p:cNvPr id="70" name="Acıbadem…">
            <a:extLst>
              <a:ext uri="{FF2B5EF4-FFF2-40B4-BE49-F238E27FC236}">
                <a16:creationId xmlns:a16="http://schemas.microsoft.com/office/drawing/2014/main" id="{65EE5E65-2FA0-4A78-AE43-B78D3EBBD3AB}"/>
              </a:ext>
            </a:extLst>
          </p:cNvPr>
          <p:cNvSpPr txBox="1"/>
          <p:nvPr/>
        </p:nvSpPr>
        <p:spPr>
          <a:xfrm>
            <a:off x="7869057" y="7505601"/>
            <a:ext cx="1436210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2018</a:t>
            </a:r>
          </a:p>
        </p:txBody>
      </p:sp>
      <p:sp>
        <p:nvSpPr>
          <p:cNvPr id="71" name="Acıbadem…">
            <a:extLst>
              <a:ext uri="{FF2B5EF4-FFF2-40B4-BE49-F238E27FC236}">
                <a16:creationId xmlns:a16="http://schemas.microsoft.com/office/drawing/2014/main" id="{9E02FA5C-5FB1-4203-9E75-F2CF40265D00}"/>
              </a:ext>
            </a:extLst>
          </p:cNvPr>
          <p:cNvSpPr txBox="1"/>
          <p:nvPr/>
        </p:nvSpPr>
        <p:spPr>
          <a:xfrm>
            <a:off x="9690342" y="7496727"/>
            <a:ext cx="1404027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</a:p>
        </p:txBody>
      </p:sp>
      <p:sp>
        <p:nvSpPr>
          <p:cNvPr id="72" name="Acıbadem…">
            <a:extLst>
              <a:ext uri="{FF2B5EF4-FFF2-40B4-BE49-F238E27FC236}">
                <a16:creationId xmlns:a16="http://schemas.microsoft.com/office/drawing/2014/main" id="{8D62F334-370D-4E3E-8FAB-DE0FC6753853}"/>
              </a:ext>
            </a:extLst>
          </p:cNvPr>
          <p:cNvSpPr txBox="1"/>
          <p:nvPr/>
        </p:nvSpPr>
        <p:spPr>
          <a:xfrm>
            <a:off x="11470079" y="7494684"/>
            <a:ext cx="1391140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</a:p>
        </p:txBody>
      </p:sp>
      <p:sp>
        <p:nvSpPr>
          <p:cNvPr id="73" name="Acıbadem Bakırköy…">
            <a:extLst>
              <a:ext uri="{FF2B5EF4-FFF2-40B4-BE49-F238E27FC236}">
                <a16:creationId xmlns:a16="http://schemas.microsoft.com/office/drawing/2014/main" id="{0A1A90C3-7AC0-4D3D-B33D-0D0954B85CEA}"/>
              </a:ext>
            </a:extLst>
          </p:cNvPr>
          <p:cNvSpPr txBox="1"/>
          <p:nvPr/>
        </p:nvSpPr>
        <p:spPr>
          <a:xfrm>
            <a:off x="5522154" y="3186749"/>
            <a:ext cx="1167786" cy="69724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+1 </a:t>
            </a:r>
            <a:r>
              <a:rPr lang="tr-TR" sz="1500" b="1" dirty="0"/>
              <a:t>Hastane </a:t>
            </a:r>
            <a:r>
              <a:rPr lang="en-US" sz="1500" b="1" dirty="0"/>
              <a:t>(</a:t>
            </a:r>
            <a:r>
              <a:rPr lang="en-US" sz="1500" b="1" dirty="0" err="1"/>
              <a:t>Bakırköy</a:t>
            </a:r>
            <a:r>
              <a:rPr lang="en-US" sz="1500" b="1" dirty="0"/>
              <a:t>)</a:t>
            </a:r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en-US" sz="1350" b="1" dirty="0"/>
          </a:p>
        </p:txBody>
      </p:sp>
      <p:sp>
        <p:nvSpPr>
          <p:cNvPr id="74" name="Acıbadem Kozyatağı Hospital">
            <a:extLst>
              <a:ext uri="{FF2B5EF4-FFF2-40B4-BE49-F238E27FC236}">
                <a16:creationId xmlns:a16="http://schemas.microsoft.com/office/drawing/2014/main" id="{5C7BFA37-4821-42FB-98F5-37CE5B3C8109}"/>
              </a:ext>
            </a:extLst>
          </p:cNvPr>
          <p:cNvSpPr txBox="1"/>
          <p:nvPr/>
        </p:nvSpPr>
        <p:spPr>
          <a:xfrm>
            <a:off x="9340842" y="3196879"/>
            <a:ext cx="1319202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>
            <a:lvl1pPr marR="186689" algn="r" defTabSz="4572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+1 </a:t>
            </a:r>
            <a:r>
              <a:rPr lang="tr-TR" sz="1500" b="1" dirty="0"/>
              <a:t>Hastane </a:t>
            </a:r>
            <a:r>
              <a:rPr lang="en-US" sz="1500" b="1" dirty="0"/>
              <a:t>(</a:t>
            </a:r>
            <a:r>
              <a:rPr lang="en-US" sz="1500" b="1" dirty="0" err="1"/>
              <a:t>Kozyatağı</a:t>
            </a:r>
            <a:r>
              <a:rPr lang="en-US" sz="1500" b="1" dirty="0"/>
              <a:t>)</a:t>
            </a:r>
          </a:p>
        </p:txBody>
      </p:sp>
      <p:sp>
        <p:nvSpPr>
          <p:cNvPr id="75" name="Acıbadem…">
            <a:extLst>
              <a:ext uri="{FF2B5EF4-FFF2-40B4-BE49-F238E27FC236}">
                <a16:creationId xmlns:a16="http://schemas.microsoft.com/office/drawing/2014/main" id="{E6AC0D6A-6E90-4571-994F-F7A172A8DCC7}"/>
              </a:ext>
            </a:extLst>
          </p:cNvPr>
          <p:cNvSpPr txBox="1"/>
          <p:nvPr/>
        </p:nvSpPr>
        <p:spPr>
          <a:xfrm>
            <a:off x="11172504" y="3194620"/>
            <a:ext cx="1722594" cy="53565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+1 </a:t>
            </a:r>
            <a:r>
              <a:rPr lang="tr-TR" sz="1500" b="1" dirty="0"/>
              <a:t>Hastane </a:t>
            </a:r>
            <a:r>
              <a:rPr lang="en-US" sz="1500" b="1" dirty="0"/>
              <a:t>(International)</a:t>
            </a:r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en-US" sz="1350" b="1" dirty="0"/>
          </a:p>
        </p:txBody>
      </p:sp>
      <p:sp>
        <p:nvSpPr>
          <p:cNvPr id="76" name="Acıbadem Bursa Hospital">
            <a:extLst>
              <a:ext uri="{FF2B5EF4-FFF2-40B4-BE49-F238E27FC236}">
                <a16:creationId xmlns:a16="http://schemas.microsoft.com/office/drawing/2014/main" id="{608728BF-8EA5-472E-915E-EA9119096A7D}"/>
              </a:ext>
            </a:extLst>
          </p:cNvPr>
          <p:cNvSpPr txBox="1"/>
          <p:nvPr/>
        </p:nvSpPr>
        <p:spPr>
          <a:xfrm>
            <a:off x="12751148" y="3188993"/>
            <a:ext cx="1971918" cy="53565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8575" tIns="28575" rIns="28575" bIns="28575" anchor="ctr">
            <a:spAutoFit/>
          </a:bodyPr>
          <a:lstStyle>
            <a:lvl1pPr marR="186689" algn="r" defTabSz="4572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l"/>
            <a:r>
              <a:rPr lang="en-US" sz="1500" b="1" dirty="0"/>
              <a:t>+2 </a:t>
            </a:r>
            <a:r>
              <a:rPr lang="tr-TR" sz="1500" b="1" dirty="0"/>
              <a:t>Hastane</a:t>
            </a:r>
            <a:endParaRPr lang="en-US" sz="1500" b="1" dirty="0"/>
          </a:p>
          <a:p>
            <a:pPr algn="l"/>
            <a:r>
              <a:rPr lang="en-US" sz="1500" b="1" dirty="0"/>
              <a:t> (Bursa &amp; </a:t>
            </a:r>
            <a:r>
              <a:rPr lang="en-US" sz="1500" b="1" dirty="0" err="1"/>
              <a:t>Kocaeli</a:t>
            </a:r>
            <a:r>
              <a:rPr lang="en-US" sz="1350" b="1" dirty="0"/>
              <a:t>)</a:t>
            </a:r>
          </a:p>
          <a:p>
            <a:pPr algn="l"/>
            <a:endParaRPr lang="en-US" sz="1350" b="1" dirty="0"/>
          </a:p>
        </p:txBody>
      </p:sp>
      <p:sp>
        <p:nvSpPr>
          <p:cNvPr id="77" name="Acıbadem Maslak…">
            <a:extLst>
              <a:ext uri="{FF2B5EF4-FFF2-40B4-BE49-F238E27FC236}">
                <a16:creationId xmlns:a16="http://schemas.microsoft.com/office/drawing/2014/main" id="{B383ACA7-5408-4C8C-970E-B61F3C069B70}"/>
              </a:ext>
            </a:extLst>
          </p:cNvPr>
          <p:cNvSpPr txBox="1"/>
          <p:nvPr/>
        </p:nvSpPr>
        <p:spPr>
          <a:xfrm>
            <a:off x="11172505" y="5808512"/>
            <a:ext cx="1367513" cy="87600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+3 </a:t>
            </a:r>
            <a:r>
              <a:rPr lang="tr-TR" sz="1500" b="1" dirty="0"/>
              <a:t>Hastane</a:t>
            </a:r>
            <a:r>
              <a:rPr lang="en-US" sz="1500" b="1" dirty="0"/>
              <a:t>(</a:t>
            </a:r>
            <a:r>
              <a:rPr lang="en-US" sz="1500" b="1" dirty="0" err="1"/>
              <a:t>Maslak</a:t>
            </a:r>
            <a:r>
              <a:rPr lang="en-US" sz="1500" b="1" dirty="0"/>
              <a:t> &amp; Adana, Kayseri)</a:t>
            </a:r>
          </a:p>
        </p:txBody>
      </p:sp>
      <p:sp>
        <p:nvSpPr>
          <p:cNvPr id="78" name="Acıbadem…">
            <a:extLst>
              <a:ext uri="{FF2B5EF4-FFF2-40B4-BE49-F238E27FC236}">
                <a16:creationId xmlns:a16="http://schemas.microsoft.com/office/drawing/2014/main" id="{EADE374B-E251-4572-BC32-E92D9F336AF6}"/>
              </a:ext>
            </a:extLst>
          </p:cNvPr>
          <p:cNvSpPr txBox="1"/>
          <p:nvPr/>
        </p:nvSpPr>
        <p:spPr>
          <a:xfrm>
            <a:off x="9340842" y="5877863"/>
            <a:ext cx="2368173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+2 </a:t>
            </a:r>
            <a:r>
              <a:rPr lang="tr-TR" sz="1500" b="1" dirty="0"/>
              <a:t>Hastane</a:t>
            </a:r>
            <a:endParaRPr lang="en-US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(</a:t>
            </a:r>
            <a:r>
              <a:rPr lang="en-US" sz="1500" b="1" dirty="0" err="1"/>
              <a:t>Fulya</a:t>
            </a:r>
            <a:r>
              <a:rPr lang="en-US" sz="1500" b="1" dirty="0"/>
              <a:t> &amp; </a:t>
            </a:r>
            <a:r>
              <a:rPr lang="en-US" sz="1500" b="1" dirty="0" err="1"/>
              <a:t>Eskişehir</a:t>
            </a:r>
            <a:r>
              <a:rPr lang="en-US" sz="1500" b="1" dirty="0"/>
              <a:t>)</a:t>
            </a:r>
          </a:p>
        </p:txBody>
      </p:sp>
      <p:sp>
        <p:nvSpPr>
          <p:cNvPr id="79" name="Acıbadem Bodrum…">
            <a:extLst>
              <a:ext uri="{FF2B5EF4-FFF2-40B4-BE49-F238E27FC236}">
                <a16:creationId xmlns:a16="http://schemas.microsoft.com/office/drawing/2014/main" id="{BD40B5D1-D27D-42CC-9E88-3D9039714AE2}"/>
              </a:ext>
            </a:extLst>
          </p:cNvPr>
          <p:cNvSpPr txBox="1"/>
          <p:nvPr/>
        </p:nvSpPr>
        <p:spPr>
          <a:xfrm>
            <a:off x="5515565" y="5888558"/>
            <a:ext cx="1743870" cy="5528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+2 </a:t>
            </a:r>
            <a:r>
              <a:rPr lang="tr-TR" sz="1500" b="1" dirty="0"/>
              <a:t>Hastane </a:t>
            </a:r>
            <a:r>
              <a:rPr lang="en-US" sz="1500" b="1" dirty="0"/>
              <a:t>(</a:t>
            </a:r>
            <a:r>
              <a:rPr lang="en-US" sz="1500" b="1" dirty="0" err="1"/>
              <a:t>Bodrum</a:t>
            </a:r>
            <a:r>
              <a:rPr lang="en-US" sz="1500" b="1" dirty="0"/>
              <a:t> &amp; Ankara)</a:t>
            </a:r>
          </a:p>
        </p:txBody>
      </p:sp>
      <p:sp>
        <p:nvSpPr>
          <p:cNvPr id="80" name="Istanbul Stock Exchange…">
            <a:extLst>
              <a:ext uri="{FF2B5EF4-FFF2-40B4-BE49-F238E27FC236}">
                <a16:creationId xmlns:a16="http://schemas.microsoft.com/office/drawing/2014/main" id="{FBDE35B5-69CB-4254-843D-ECE005DB47E2}"/>
              </a:ext>
            </a:extLst>
          </p:cNvPr>
          <p:cNvSpPr txBox="1"/>
          <p:nvPr/>
        </p:nvSpPr>
        <p:spPr>
          <a:xfrm>
            <a:off x="5546738" y="3768946"/>
            <a:ext cx="1413291" cy="876009"/>
          </a:xfrm>
          <a:prstGeom prst="rect">
            <a:avLst/>
          </a:prstGeom>
          <a:ln w="3175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Istanbul </a:t>
            </a:r>
            <a:r>
              <a:rPr lang="tr-TR" sz="1500" b="1" dirty="0"/>
              <a:t>Menkul Kıymetler Borsası İlk Halka arz</a:t>
            </a:r>
            <a:endParaRPr lang="en-US" sz="1500" b="1" dirty="0"/>
          </a:p>
        </p:txBody>
      </p:sp>
      <p:sp>
        <p:nvSpPr>
          <p:cNvPr id="81" name="Harvard Medical…">
            <a:extLst>
              <a:ext uri="{FF2B5EF4-FFF2-40B4-BE49-F238E27FC236}">
                <a16:creationId xmlns:a16="http://schemas.microsoft.com/office/drawing/2014/main" id="{71515F56-261E-4B96-B5C1-09F814B65D23}"/>
              </a:ext>
            </a:extLst>
          </p:cNvPr>
          <p:cNvSpPr txBox="1"/>
          <p:nvPr/>
        </p:nvSpPr>
        <p:spPr>
          <a:xfrm>
            <a:off x="7433690" y="3182933"/>
            <a:ext cx="1542095" cy="714426"/>
          </a:xfrm>
          <a:prstGeom prst="rect">
            <a:avLst/>
          </a:prstGeom>
          <a:ln w="3175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Harvard Medical </a:t>
            </a:r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International </a:t>
            </a:r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dirty="0"/>
              <a:t>İle işbirliği</a:t>
            </a:r>
            <a:endParaRPr lang="en-US" sz="1500" b="1" dirty="0"/>
          </a:p>
        </p:txBody>
      </p:sp>
      <p:sp>
        <p:nvSpPr>
          <p:cNvPr id="82" name="JCI Quality…">
            <a:extLst>
              <a:ext uri="{FF2B5EF4-FFF2-40B4-BE49-F238E27FC236}">
                <a16:creationId xmlns:a16="http://schemas.microsoft.com/office/drawing/2014/main" id="{933AEBDE-C6ED-40DD-8C4E-B2AA741680AA}"/>
              </a:ext>
            </a:extLst>
          </p:cNvPr>
          <p:cNvSpPr txBox="1"/>
          <p:nvPr/>
        </p:nvSpPr>
        <p:spPr>
          <a:xfrm>
            <a:off x="11165853" y="3769807"/>
            <a:ext cx="1722594" cy="391261"/>
          </a:xfrm>
          <a:prstGeom prst="rect">
            <a:avLst/>
          </a:prstGeom>
          <a:ln w="3175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JCI Quality </a:t>
            </a:r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Accreditation</a:t>
            </a:r>
          </a:p>
        </p:txBody>
      </p:sp>
      <p:pic>
        <p:nvPicPr>
          <p:cNvPr id="83" name="Image" descr="Image">
            <a:extLst>
              <a:ext uri="{FF2B5EF4-FFF2-40B4-BE49-F238E27FC236}">
                <a16:creationId xmlns:a16="http://schemas.microsoft.com/office/drawing/2014/main" id="{6EC787AF-43C7-48C8-A4C9-80C7BA6AC6D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54473" y="4092490"/>
            <a:ext cx="1249605" cy="555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4" name="Image" descr="Image">
            <a:extLst>
              <a:ext uri="{FF2B5EF4-FFF2-40B4-BE49-F238E27FC236}">
                <a16:creationId xmlns:a16="http://schemas.microsoft.com/office/drawing/2014/main" id="{AFB189CB-304A-4599-AAB6-17C453A41B8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05717" y="3722410"/>
            <a:ext cx="1421154" cy="350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5" name="Image" descr="Image">
            <a:extLst>
              <a:ext uri="{FF2B5EF4-FFF2-40B4-BE49-F238E27FC236}">
                <a16:creationId xmlns:a16="http://schemas.microsoft.com/office/drawing/2014/main" id="{EB4E2F98-32D6-417F-A9AF-2461C2E9E21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t="-1" b="32402"/>
          <a:stretch/>
        </p:blipFill>
        <p:spPr>
          <a:xfrm>
            <a:off x="12821448" y="3725647"/>
            <a:ext cx="1104006" cy="297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6" name="Image" descr="Image">
            <a:extLst>
              <a:ext uri="{FF2B5EF4-FFF2-40B4-BE49-F238E27FC236}">
                <a16:creationId xmlns:a16="http://schemas.microsoft.com/office/drawing/2014/main" id="{64FD8194-4A19-4E74-8FA6-7520A967D4D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711952" y="4223020"/>
            <a:ext cx="1265094" cy="745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7" name="Image" descr="Image">
            <a:extLst>
              <a:ext uri="{FF2B5EF4-FFF2-40B4-BE49-F238E27FC236}">
                <a16:creationId xmlns:a16="http://schemas.microsoft.com/office/drawing/2014/main" id="{77AC345B-6888-4927-80BB-99F47B00EDB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834861" y="5941094"/>
            <a:ext cx="1131846" cy="3172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8" name="Acıbadem…">
            <a:extLst>
              <a:ext uri="{FF2B5EF4-FFF2-40B4-BE49-F238E27FC236}">
                <a16:creationId xmlns:a16="http://schemas.microsoft.com/office/drawing/2014/main" id="{549992CD-913F-4C0E-8431-0DE297534E27}"/>
              </a:ext>
            </a:extLst>
          </p:cNvPr>
          <p:cNvSpPr txBox="1"/>
          <p:nvPr/>
        </p:nvSpPr>
        <p:spPr>
          <a:xfrm>
            <a:off x="7325111" y="5895940"/>
            <a:ext cx="1434798" cy="5528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dirty="0"/>
              <a:t>İlk Yabancı Yatırım </a:t>
            </a:r>
            <a:r>
              <a:rPr lang="en-US" sz="1500" b="1" dirty="0"/>
              <a:t>(Ma</a:t>
            </a:r>
            <a:r>
              <a:rPr lang="tr-TR" sz="1500" b="1" dirty="0" err="1"/>
              <a:t>kedonya</a:t>
            </a:r>
            <a:r>
              <a:rPr lang="en-US" sz="1350" b="1" dirty="0"/>
              <a:t>)</a:t>
            </a:r>
          </a:p>
        </p:txBody>
      </p:sp>
      <p:sp>
        <p:nvSpPr>
          <p:cNvPr id="89" name="IHH Partnership…">
            <a:extLst>
              <a:ext uri="{FF2B5EF4-FFF2-40B4-BE49-F238E27FC236}">
                <a16:creationId xmlns:a16="http://schemas.microsoft.com/office/drawing/2014/main" id="{92C1452A-5E1F-4391-ACA1-9B04D29F3D6C}"/>
              </a:ext>
            </a:extLst>
          </p:cNvPr>
          <p:cNvSpPr txBox="1"/>
          <p:nvPr/>
        </p:nvSpPr>
        <p:spPr>
          <a:xfrm>
            <a:off x="5509215" y="6591965"/>
            <a:ext cx="1722594" cy="391261"/>
          </a:xfrm>
          <a:prstGeom prst="rect">
            <a:avLst/>
          </a:prstGeom>
          <a:ln w="3175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8575" tIns="28575" rIns="28575" bIns="28575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IHH </a:t>
            </a:r>
            <a:r>
              <a:rPr lang="tr-TR" sz="1500" b="1" dirty="0"/>
              <a:t>Ortaklık Anlaşması</a:t>
            </a:r>
            <a:endParaRPr lang="en-US" sz="1500" b="1" dirty="0"/>
          </a:p>
        </p:txBody>
      </p:sp>
      <p:sp>
        <p:nvSpPr>
          <p:cNvPr id="90" name="Acıbadem…">
            <a:extLst>
              <a:ext uri="{FF2B5EF4-FFF2-40B4-BE49-F238E27FC236}">
                <a16:creationId xmlns:a16="http://schemas.microsoft.com/office/drawing/2014/main" id="{D0660EEF-EAAE-499E-B707-FBAAA84C800A}"/>
              </a:ext>
            </a:extLst>
          </p:cNvPr>
          <p:cNvSpPr txBox="1"/>
          <p:nvPr/>
        </p:nvSpPr>
        <p:spPr>
          <a:xfrm>
            <a:off x="3431120" y="5886644"/>
            <a:ext cx="1515200" cy="391261"/>
          </a:xfrm>
          <a:prstGeom prst="rect">
            <a:avLst/>
          </a:prstGeom>
          <a:ln w="3175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FIFA </a:t>
            </a:r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dirty="0"/>
              <a:t>Akreditasyonu</a:t>
            </a:r>
            <a:endParaRPr lang="en-US" sz="1500" b="1" dirty="0"/>
          </a:p>
        </p:txBody>
      </p:sp>
      <p:sp>
        <p:nvSpPr>
          <p:cNvPr id="91" name="Acıbadem…">
            <a:extLst>
              <a:ext uri="{FF2B5EF4-FFF2-40B4-BE49-F238E27FC236}">
                <a16:creationId xmlns:a16="http://schemas.microsoft.com/office/drawing/2014/main" id="{8E8EBC5D-902A-4F43-BC49-55FAB6CAA885}"/>
              </a:ext>
            </a:extLst>
          </p:cNvPr>
          <p:cNvSpPr txBox="1"/>
          <p:nvPr/>
        </p:nvSpPr>
        <p:spPr>
          <a:xfrm>
            <a:off x="1941573" y="7040684"/>
            <a:ext cx="1971918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+1 </a:t>
            </a:r>
            <a:r>
              <a:rPr lang="tr-TR" sz="1500" b="1" dirty="0"/>
              <a:t>Hastane</a:t>
            </a:r>
            <a:endParaRPr lang="en-US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(</a:t>
            </a:r>
            <a:r>
              <a:rPr lang="en-US" sz="1500" b="1" dirty="0" err="1"/>
              <a:t>Atakent</a:t>
            </a:r>
            <a:r>
              <a:rPr lang="en-US" sz="1500" b="1" dirty="0"/>
              <a:t>)</a:t>
            </a:r>
          </a:p>
        </p:txBody>
      </p:sp>
      <p:sp>
        <p:nvSpPr>
          <p:cNvPr id="92" name="Acıbadem Taksim Hospital">
            <a:extLst>
              <a:ext uri="{FF2B5EF4-FFF2-40B4-BE49-F238E27FC236}">
                <a16:creationId xmlns:a16="http://schemas.microsoft.com/office/drawing/2014/main" id="{12888753-2B4E-4726-B3A1-EDFDE2FAFA30}"/>
              </a:ext>
            </a:extLst>
          </p:cNvPr>
          <p:cNvSpPr txBox="1"/>
          <p:nvPr/>
        </p:nvSpPr>
        <p:spPr>
          <a:xfrm>
            <a:off x="3416983" y="8666273"/>
            <a:ext cx="1582652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>
            <a:lvl1pPr marR="186689" algn="l" defTabSz="4572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n-US" sz="1500" b="1" dirty="0"/>
              <a:t>+1 </a:t>
            </a:r>
            <a:r>
              <a:rPr lang="tr-TR" sz="1500" b="1" dirty="0"/>
              <a:t>Hastane</a:t>
            </a:r>
            <a:endParaRPr lang="en-US" sz="1500" b="1" dirty="0"/>
          </a:p>
          <a:p>
            <a:r>
              <a:rPr lang="en-US" sz="1500" b="1" dirty="0"/>
              <a:t>(</a:t>
            </a:r>
            <a:r>
              <a:rPr lang="en-US" sz="1500" b="1" dirty="0" err="1"/>
              <a:t>Taksim</a:t>
            </a:r>
            <a:r>
              <a:rPr lang="en-US" sz="1500" b="1" dirty="0"/>
              <a:t>)</a:t>
            </a:r>
          </a:p>
        </p:txBody>
      </p:sp>
      <p:pic>
        <p:nvPicPr>
          <p:cNvPr id="93" name="Image" descr="Image">
            <a:extLst>
              <a:ext uri="{FF2B5EF4-FFF2-40B4-BE49-F238E27FC236}">
                <a16:creationId xmlns:a16="http://schemas.microsoft.com/office/drawing/2014/main" id="{20195DD1-0291-4414-83BD-3CD52143B09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16983" y="9225709"/>
            <a:ext cx="1582652" cy="268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4" name="Acquisition of Bulgarian…">
            <a:extLst>
              <a:ext uri="{FF2B5EF4-FFF2-40B4-BE49-F238E27FC236}">
                <a16:creationId xmlns:a16="http://schemas.microsoft.com/office/drawing/2014/main" id="{FAFF9BEF-415B-481A-A24D-D4A8AA898967}"/>
              </a:ext>
            </a:extLst>
          </p:cNvPr>
          <p:cNvSpPr txBox="1"/>
          <p:nvPr/>
        </p:nvSpPr>
        <p:spPr>
          <a:xfrm>
            <a:off x="4865664" y="8782776"/>
            <a:ext cx="1849101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dirty="0"/>
              <a:t>Yabancı yatırım</a:t>
            </a:r>
            <a:endParaRPr lang="en-US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(</a:t>
            </a:r>
            <a:r>
              <a:rPr lang="en-US" sz="1500" b="1" dirty="0" err="1"/>
              <a:t>Bulgari</a:t>
            </a:r>
            <a:r>
              <a:rPr lang="tr-TR" sz="1500" b="1" dirty="0" err="1"/>
              <a:t>stan</a:t>
            </a:r>
            <a:r>
              <a:rPr lang="en-US" sz="1500" b="1" dirty="0"/>
              <a:t>)</a:t>
            </a:r>
          </a:p>
        </p:txBody>
      </p:sp>
      <p:sp>
        <p:nvSpPr>
          <p:cNvPr id="95" name="Acıbadem Altunizade…">
            <a:extLst>
              <a:ext uri="{FF2B5EF4-FFF2-40B4-BE49-F238E27FC236}">
                <a16:creationId xmlns:a16="http://schemas.microsoft.com/office/drawing/2014/main" id="{8658B25E-378F-44A4-B553-AB4899B6C3D6}"/>
              </a:ext>
            </a:extLst>
          </p:cNvPr>
          <p:cNvSpPr txBox="1"/>
          <p:nvPr/>
        </p:nvSpPr>
        <p:spPr>
          <a:xfrm>
            <a:off x="6450429" y="8685419"/>
            <a:ext cx="1413234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+1 </a:t>
            </a:r>
            <a:r>
              <a:rPr lang="tr-TR" sz="1500" dirty="0"/>
              <a:t>Hastane</a:t>
            </a:r>
            <a:endParaRPr lang="en-US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(</a:t>
            </a:r>
            <a:r>
              <a:rPr lang="en-US" sz="1500" b="1" dirty="0" err="1"/>
              <a:t>Altunizade</a:t>
            </a:r>
            <a:r>
              <a:rPr lang="en-US" sz="1500" b="1" dirty="0"/>
              <a:t>)</a:t>
            </a:r>
          </a:p>
        </p:txBody>
      </p:sp>
      <p:sp>
        <p:nvSpPr>
          <p:cNvPr id="96" name="Acıbadem International…">
            <a:extLst>
              <a:ext uri="{FF2B5EF4-FFF2-40B4-BE49-F238E27FC236}">
                <a16:creationId xmlns:a16="http://schemas.microsoft.com/office/drawing/2014/main" id="{C5059AF7-E03A-46F6-A175-FA1CDC03D751}"/>
              </a:ext>
            </a:extLst>
          </p:cNvPr>
          <p:cNvSpPr txBox="1"/>
          <p:nvPr/>
        </p:nvSpPr>
        <p:spPr>
          <a:xfrm>
            <a:off x="6457616" y="9224054"/>
            <a:ext cx="1909499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dirty="0"/>
              <a:t>Yabancı yatırım (Hollanda)</a:t>
            </a:r>
            <a:endParaRPr lang="en-US" sz="1500" b="1" dirty="0"/>
          </a:p>
        </p:txBody>
      </p:sp>
      <p:sp>
        <p:nvSpPr>
          <p:cNvPr id="97" name="Acıbadem Maslak…">
            <a:extLst>
              <a:ext uri="{FF2B5EF4-FFF2-40B4-BE49-F238E27FC236}">
                <a16:creationId xmlns:a16="http://schemas.microsoft.com/office/drawing/2014/main" id="{F3CF573D-54D0-4327-9F74-EC149F5CB45E}"/>
              </a:ext>
            </a:extLst>
          </p:cNvPr>
          <p:cNvSpPr txBox="1"/>
          <p:nvPr/>
        </p:nvSpPr>
        <p:spPr>
          <a:xfrm>
            <a:off x="8067419" y="8685418"/>
            <a:ext cx="1251374" cy="552844"/>
          </a:xfrm>
          <a:prstGeom prst="rect">
            <a:avLst/>
          </a:prstGeom>
          <a:ln w="3175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 err="1"/>
              <a:t>Maslak</a:t>
            </a:r>
            <a:r>
              <a:rPr lang="en-US" sz="1500" b="1" dirty="0"/>
              <a:t> </a:t>
            </a:r>
            <a:r>
              <a:rPr lang="tr-TR" sz="1500" b="1" dirty="0"/>
              <a:t>Genişleme Projesi</a:t>
            </a:r>
            <a:endParaRPr lang="en-US" sz="1500" b="1" dirty="0"/>
          </a:p>
        </p:txBody>
      </p:sp>
      <p:sp>
        <p:nvSpPr>
          <p:cNvPr id="98" name="Acıbadem Altunizade…">
            <a:extLst>
              <a:ext uri="{FF2B5EF4-FFF2-40B4-BE49-F238E27FC236}">
                <a16:creationId xmlns:a16="http://schemas.microsoft.com/office/drawing/2014/main" id="{880D8D67-B466-4A48-BEC1-3B7E86CFDCC4}"/>
              </a:ext>
            </a:extLst>
          </p:cNvPr>
          <p:cNvSpPr txBox="1"/>
          <p:nvPr/>
        </p:nvSpPr>
        <p:spPr>
          <a:xfrm>
            <a:off x="11729375" y="8680226"/>
            <a:ext cx="1277354" cy="119917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+1 </a:t>
            </a:r>
            <a:r>
              <a:rPr lang="tr-TR" sz="1500" dirty="0"/>
              <a:t>Hastane</a:t>
            </a:r>
            <a:endParaRPr lang="en-US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(</a:t>
            </a:r>
            <a:r>
              <a:rPr lang="en-US" sz="1500" b="1" dirty="0" err="1"/>
              <a:t>Ataşehir</a:t>
            </a:r>
            <a:r>
              <a:rPr lang="en-US" sz="1500" b="1" dirty="0"/>
              <a:t>)</a:t>
            </a:r>
            <a:endParaRPr lang="tr-TR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tr-TR" sz="1500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dirty="0">
                <a:sym typeface="Calibri"/>
              </a:rPr>
              <a:t>Genel Müdürlük Taşınma</a:t>
            </a:r>
            <a:endParaRPr lang="en-US" sz="1575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en-US" sz="1500" b="1" dirty="0"/>
          </a:p>
        </p:txBody>
      </p:sp>
      <p:grpSp>
        <p:nvGrpSpPr>
          <p:cNvPr id="99" name="Group 117">
            <a:extLst>
              <a:ext uri="{FF2B5EF4-FFF2-40B4-BE49-F238E27FC236}">
                <a16:creationId xmlns:a16="http://schemas.microsoft.com/office/drawing/2014/main" id="{B726B4DB-EFCA-4A56-BF49-5AC560DCE3AD}"/>
              </a:ext>
            </a:extLst>
          </p:cNvPr>
          <p:cNvGrpSpPr/>
          <p:nvPr/>
        </p:nvGrpSpPr>
        <p:grpSpPr>
          <a:xfrm>
            <a:off x="5610272" y="2455402"/>
            <a:ext cx="495776" cy="501653"/>
            <a:chOff x="-1088551" y="1173053"/>
            <a:chExt cx="330517" cy="334435"/>
          </a:xfrm>
        </p:grpSpPr>
        <p:sp>
          <p:nvSpPr>
            <p:cNvPr id="100" name="Circle">
              <a:extLst>
                <a:ext uri="{FF2B5EF4-FFF2-40B4-BE49-F238E27FC236}">
                  <a16:creationId xmlns:a16="http://schemas.microsoft.com/office/drawing/2014/main" id="{54E743F7-7790-40EA-8354-2EC75495A8E7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01" name="Circle">
              <a:extLst>
                <a:ext uri="{FF2B5EF4-FFF2-40B4-BE49-F238E27FC236}">
                  <a16:creationId xmlns:a16="http://schemas.microsoft.com/office/drawing/2014/main" id="{714F8879-45DB-4805-8986-C1D101F9B953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02" name="Group 120">
            <a:extLst>
              <a:ext uri="{FF2B5EF4-FFF2-40B4-BE49-F238E27FC236}">
                <a16:creationId xmlns:a16="http://schemas.microsoft.com/office/drawing/2014/main" id="{7137E7C5-1A70-4922-8961-549AB2367861}"/>
              </a:ext>
            </a:extLst>
          </p:cNvPr>
          <p:cNvGrpSpPr/>
          <p:nvPr/>
        </p:nvGrpSpPr>
        <p:grpSpPr>
          <a:xfrm>
            <a:off x="9418888" y="2441063"/>
            <a:ext cx="495776" cy="501653"/>
            <a:chOff x="-1088551" y="1173053"/>
            <a:chExt cx="330517" cy="334435"/>
          </a:xfrm>
        </p:grpSpPr>
        <p:sp>
          <p:nvSpPr>
            <p:cNvPr id="103" name="Circle">
              <a:extLst>
                <a:ext uri="{FF2B5EF4-FFF2-40B4-BE49-F238E27FC236}">
                  <a16:creationId xmlns:a16="http://schemas.microsoft.com/office/drawing/2014/main" id="{18058E9E-64F3-49F0-9C47-7CAC26B18FAA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04" name="Circle">
              <a:extLst>
                <a:ext uri="{FF2B5EF4-FFF2-40B4-BE49-F238E27FC236}">
                  <a16:creationId xmlns:a16="http://schemas.microsoft.com/office/drawing/2014/main" id="{60A7BAC1-91D5-4866-8BE6-6B40A11432E1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05" name="Group 123">
            <a:extLst>
              <a:ext uri="{FF2B5EF4-FFF2-40B4-BE49-F238E27FC236}">
                <a16:creationId xmlns:a16="http://schemas.microsoft.com/office/drawing/2014/main" id="{008DC7DB-F5D6-4E9F-943A-4499F16CD432}"/>
              </a:ext>
            </a:extLst>
          </p:cNvPr>
          <p:cNvGrpSpPr/>
          <p:nvPr/>
        </p:nvGrpSpPr>
        <p:grpSpPr>
          <a:xfrm>
            <a:off x="13125563" y="2445491"/>
            <a:ext cx="495776" cy="501653"/>
            <a:chOff x="-1088551" y="1173053"/>
            <a:chExt cx="330517" cy="334435"/>
          </a:xfrm>
        </p:grpSpPr>
        <p:sp>
          <p:nvSpPr>
            <p:cNvPr id="106" name="Circle">
              <a:extLst>
                <a:ext uri="{FF2B5EF4-FFF2-40B4-BE49-F238E27FC236}">
                  <a16:creationId xmlns:a16="http://schemas.microsoft.com/office/drawing/2014/main" id="{BC27B65F-0A92-426A-AD58-F8B34D2F6A03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07" name="Circle">
              <a:extLst>
                <a:ext uri="{FF2B5EF4-FFF2-40B4-BE49-F238E27FC236}">
                  <a16:creationId xmlns:a16="http://schemas.microsoft.com/office/drawing/2014/main" id="{08E8A72F-E198-46DA-99BF-53BB20A619A6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08" name="Group 132">
            <a:extLst>
              <a:ext uri="{FF2B5EF4-FFF2-40B4-BE49-F238E27FC236}">
                <a16:creationId xmlns:a16="http://schemas.microsoft.com/office/drawing/2014/main" id="{AD3CCC09-4D6A-4BB0-90CE-659C70FD6F03}"/>
              </a:ext>
            </a:extLst>
          </p:cNvPr>
          <p:cNvGrpSpPr/>
          <p:nvPr/>
        </p:nvGrpSpPr>
        <p:grpSpPr>
          <a:xfrm>
            <a:off x="9423712" y="5167819"/>
            <a:ext cx="495776" cy="501653"/>
            <a:chOff x="-1088551" y="1173053"/>
            <a:chExt cx="330517" cy="334435"/>
          </a:xfrm>
        </p:grpSpPr>
        <p:sp>
          <p:nvSpPr>
            <p:cNvPr id="109" name="Circle">
              <a:extLst>
                <a:ext uri="{FF2B5EF4-FFF2-40B4-BE49-F238E27FC236}">
                  <a16:creationId xmlns:a16="http://schemas.microsoft.com/office/drawing/2014/main" id="{784F23CC-EAF3-4D47-927F-CA054ACA2034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10" name="Circle">
              <a:extLst>
                <a:ext uri="{FF2B5EF4-FFF2-40B4-BE49-F238E27FC236}">
                  <a16:creationId xmlns:a16="http://schemas.microsoft.com/office/drawing/2014/main" id="{81093A89-208B-4D82-A789-06E6EBEBC70F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11" name="Group 135">
            <a:extLst>
              <a:ext uri="{FF2B5EF4-FFF2-40B4-BE49-F238E27FC236}">
                <a16:creationId xmlns:a16="http://schemas.microsoft.com/office/drawing/2014/main" id="{56177A87-91CA-4D39-840A-DBEB9A1A59E7}"/>
              </a:ext>
            </a:extLst>
          </p:cNvPr>
          <p:cNvGrpSpPr/>
          <p:nvPr/>
        </p:nvGrpSpPr>
        <p:grpSpPr>
          <a:xfrm>
            <a:off x="3108185" y="6529832"/>
            <a:ext cx="495776" cy="501653"/>
            <a:chOff x="-1088551" y="1173053"/>
            <a:chExt cx="330517" cy="334435"/>
          </a:xfrm>
        </p:grpSpPr>
        <p:sp>
          <p:nvSpPr>
            <p:cNvPr id="112" name="Circle">
              <a:extLst>
                <a:ext uri="{FF2B5EF4-FFF2-40B4-BE49-F238E27FC236}">
                  <a16:creationId xmlns:a16="http://schemas.microsoft.com/office/drawing/2014/main" id="{2597D2A2-562C-4481-A48D-5E7B5109781C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13" name="Circle">
              <a:extLst>
                <a:ext uri="{FF2B5EF4-FFF2-40B4-BE49-F238E27FC236}">
                  <a16:creationId xmlns:a16="http://schemas.microsoft.com/office/drawing/2014/main" id="{5EDAE47E-B5CE-4E69-8FA3-D2BEE8EB41CF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14" name="Group 142">
            <a:extLst>
              <a:ext uri="{FF2B5EF4-FFF2-40B4-BE49-F238E27FC236}">
                <a16:creationId xmlns:a16="http://schemas.microsoft.com/office/drawing/2014/main" id="{D6A8974F-4E68-4AA1-8B9E-7E0C07284D7A}"/>
              </a:ext>
            </a:extLst>
          </p:cNvPr>
          <p:cNvGrpSpPr/>
          <p:nvPr/>
        </p:nvGrpSpPr>
        <p:grpSpPr>
          <a:xfrm>
            <a:off x="8104306" y="7944734"/>
            <a:ext cx="495776" cy="501653"/>
            <a:chOff x="-1088551" y="1173053"/>
            <a:chExt cx="330517" cy="334435"/>
          </a:xfrm>
        </p:grpSpPr>
        <p:sp>
          <p:nvSpPr>
            <p:cNvPr id="115" name="Circle">
              <a:extLst>
                <a:ext uri="{FF2B5EF4-FFF2-40B4-BE49-F238E27FC236}">
                  <a16:creationId xmlns:a16="http://schemas.microsoft.com/office/drawing/2014/main" id="{21E48AB0-A607-47B4-9658-DD3E49A45310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16" name="Circle">
              <a:extLst>
                <a:ext uri="{FF2B5EF4-FFF2-40B4-BE49-F238E27FC236}">
                  <a16:creationId xmlns:a16="http://schemas.microsoft.com/office/drawing/2014/main" id="{5D02B788-4F94-4145-B4F7-017DDE32D471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17" name="Group 145">
            <a:extLst>
              <a:ext uri="{FF2B5EF4-FFF2-40B4-BE49-F238E27FC236}">
                <a16:creationId xmlns:a16="http://schemas.microsoft.com/office/drawing/2014/main" id="{0C2CBF76-5C79-4FF4-8C72-AF53B40ACBC4}"/>
              </a:ext>
            </a:extLst>
          </p:cNvPr>
          <p:cNvGrpSpPr/>
          <p:nvPr/>
        </p:nvGrpSpPr>
        <p:grpSpPr>
          <a:xfrm>
            <a:off x="4948135" y="7928593"/>
            <a:ext cx="495776" cy="501653"/>
            <a:chOff x="-1088551" y="1173053"/>
            <a:chExt cx="330517" cy="334435"/>
          </a:xfrm>
        </p:grpSpPr>
        <p:sp>
          <p:nvSpPr>
            <p:cNvPr id="118" name="Circle">
              <a:extLst>
                <a:ext uri="{FF2B5EF4-FFF2-40B4-BE49-F238E27FC236}">
                  <a16:creationId xmlns:a16="http://schemas.microsoft.com/office/drawing/2014/main" id="{DD3D2117-87B6-4744-A3E7-FDF76A3C24AC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19" name="Circle">
              <a:extLst>
                <a:ext uri="{FF2B5EF4-FFF2-40B4-BE49-F238E27FC236}">
                  <a16:creationId xmlns:a16="http://schemas.microsoft.com/office/drawing/2014/main" id="{81B8D3EB-2A99-4C16-89E2-CC497FA007A7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C00000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20" name="Group 148">
            <a:extLst>
              <a:ext uri="{FF2B5EF4-FFF2-40B4-BE49-F238E27FC236}">
                <a16:creationId xmlns:a16="http://schemas.microsoft.com/office/drawing/2014/main" id="{1E4732CB-5B00-47CB-A405-CE5BF3829C92}"/>
              </a:ext>
            </a:extLst>
          </p:cNvPr>
          <p:cNvGrpSpPr/>
          <p:nvPr/>
        </p:nvGrpSpPr>
        <p:grpSpPr>
          <a:xfrm>
            <a:off x="11743109" y="7934101"/>
            <a:ext cx="495776" cy="501653"/>
            <a:chOff x="-1088551" y="1173053"/>
            <a:chExt cx="330517" cy="334435"/>
          </a:xfrm>
        </p:grpSpPr>
        <p:sp>
          <p:nvSpPr>
            <p:cNvPr id="121" name="Circle">
              <a:extLst>
                <a:ext uri="{FF2B5EF4-FFF2-40B4-BE49-F238E27FC236}">
                  <a16:creationId xmlns:a16="http://schemas.microsoft.com/office/drawing/2014/main" id="{9B1DB686-BA23-4D2F-9108-B92B8DBDBD35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22" name="Circle">
              <a:extLst>
                <a:ext uri="{FF2B5EF4-FFF2-40B4-BE49-F238E27FC236}">
                  <a16:creationId xmlns:a16="http://schemas.microsoft.com/office/drawing/2014/main" id="{D0663135-2A19-4A86-9688-EFC3556ED3CA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cxnSp>
        <p:nvCxnSpPr>
          <p:cNvPr id="123" name="Straight Connector 227">
            <a:extLst>
              <a:ext uri="{FF2B5EF4-FFF2-40B4-BE49-F238E27FC236}">
                <a16:creationId xmlns:a16="http://schemas.microsoft.com/office/drawing/2014/main" id="{4342EA18-B3E8-4415-9458-B95CEAEBC742}"/>
              </a:ext>
            </a:extLst>
          </p:cNvPr>
          <p:cNvCxnSpPr/>
          <p:nvPr/>
        </p:nvCxnSpPr>
        <p:spPr>
          <a:xfrm flipH="1">
            <a:off x="14579359" y="2662086"/>
            <a:ext cx="5" cy="2808000"/>
          </a:xfrm>
          <a:prstGeom prst="line">
            <a:avLst/>
          </a:prstGeom>
          <a:noFill/>
          <a:ln w="76200" cap="flat">
            <a:solidFill>
              <a:srgbClr val="006699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24" name="Group 126">
            <a:extLst>
              <a:ext uri="{FF2B5EF4-FFF2-40B4-BE49-F238E27FC236}">
                <a16:creationId xmlns:a16="http://schemas.microsoft.com/office/drawing/2014/main" id="{0D740EF2-1851-4341-A21C-A30343365531}"/>
              </a:ext>
            </a:extLst>
          </p:cNvPr>
          <p:cNvGrpSpPr/>
          <p:nvPr/>
        </p:nvGrpSpPr>
        <p:grpSpPr>
          <a:xfrm>
            <a:off x="13054072" y="5153857"/>
            <a:ext cx="495776" cy="501653"/>
            <a:chOff x="-1088551" y="1173053"/>
            <a:chExt cx="330517" cy="334435"/>
          </a:xfrm>
        </p:grpSpPr>
        <p:sp>
          <p:nvSpPr>
            <p:cNvPr id="125" name="Circle">
              <a:extLst>
                <a:ext uri="{FF2B5EF4-FFF2-40B4-BE49-F238E27FC236}">
                  <a16:creationId xmlns:a16="http://schemas.microsoft.com/office/drawing/2014/main" id="{80ADB75A-649C-4733-8359-0C967556F604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26" name="Circle">
              <a:extLst>
                <a:ext uri="{FF2B5EF4-FFF2-40B4-BE49-F238E27FC236}">
                  <a16:creationId xmlns:a16="http://schemas.microsoft.com/office/drawing/2014/main" id="{1131D94D-1386-42C9-B2E4-057CC74477B9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sp>
        <p:nvSpPr>
          <p:cNvPr id="127" name="Acıbadem Altunizade…">
            <a:extLst>
              <a:ext uri="{FF2B5EF4-FFF2-40B4-BE49-F238E27FC236}">
                <a16:creationId xmlns:a16="http://schemas.microsoft.com/office/drawing/2014/main" id="{D65AA0E2-D314-48C6-B625-E5FF01E85124}"/>
              </a:ext>
            </a:extLst>
          </p:cNvPr>
          <p:cNvSpPr txBox="1"/>
          <p:nvPr/>
        </p:nvSpPr>
        <p:spPr>
          <a:xfrm>
            <a:off x="9618011" y="8757196"/>
            <a:ext cx="1812146" cy="391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dirty="0"/>
              <a:t>Yabancı yatırım</a:t>
            </a:r>
            <a:endParaRPr lang="en-US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(S</a:t>
            </a:r>
            <a:r>
              <a:rPr lang="tr-TR" sz="1500" b="1" dirty="0" err="1"/>
              <a:t>ırbistan</a:t>
            </a:r>
            <a:r>
              <a:rPr lang="en-US" sz="1500" b="1" dirty="0"/>
              <a:t>)</a:t>
            </a:r>
          </a:p>
        </p:txBody>
      </p:sp>
      <p:grpSp>
        <p:nvGrpSpPr>
          <p:cNvPr id="128" name="Group 209">
            <a:extLst>
              <a:ext uri="{FF2B5EF4-FFF2-40B4-BE49-F238E27FC236}">
                <a16:creationId xmlns:a16="http://schemas.microsoft.com/office/drawing/2014/main" id="{EABC9709-F639-454E-BC92-31525BDFC893}"/>
              </a:ext>
            </a:extLst>
          </p:cNvPr>
          <p:cNvGrpSpPr/>
          <p:nvPr/>
        </p:nvGrpSpPr>
        <p:grpSpPr>
          <a:xfrm>
            <a:off x="14366342" y="3652387"/>
            <a:ext cx="495776" cy="501653"/>
            <a:chOff x="881807" y="1680603"/>
            <a:chExt cx="330517" cy="334435"/>
          </a:xfrm>
        </p:grpSpPr>
        <p:sp>
          <p:nvSpPr>
            <p:cNvPr id="129" name="Circle">
              <a:extLst>
                <a:ext uri="{FF2B5EF4-FFF2-40B4-BE49-F238E27FC236}">
                  <a16:creationId xmlns:a16="http://schemas.microsoft.com/office/drawing/2014/main" id="{1A903006-5255-402B-BA4B-E06DCA891314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30" name="Circle">
              <a:extLst>
                <a:ext uri="{FF2B5EF4-FFF2-40B4-BE49-F238E27FC236}">
                  <a16:creationId xmlns:a16="http://schemas.microsoft.com/office/drawing/2014/main" id="{65093F0C-6CFD-4AC2-A4F0-2945B063676D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71C59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31" name="Group 191">
            <a:extLst>
              <a:ext uri="{FF2B5EF4-FFF2-40B4-BE49-F238E27FC236}">
                <a16:creationId xmlns:a16="http://schemas.microsoft.com/office/drawing/2014/main" id="{93E14CE9-AA7F-4E18-B138-A94759D0A544}"/>
              </a:ext>
            </a:extLst>
          </p:cNvPr>
          <p:cNvGrpSpPr/>
          <p:nvPr/>
        </p:nvGrpSpPr>
        <p:grpSpPr>
          <a:xfrm>
            <a:off x="3758098" y="2458189"/>
            <a:ext cx="495776" cy="501653"/>
            <a:chOff x="881807" y="1680603"/>
            <a:chExt cx="330517" cy="334435"/>
          </a:xfrm>
        </p:grpSpPr>
        <p:sp>
          <p:nvSpPr>
            <p:cNvPr id="132" name="Circle">
              <a:extLst>
                <a:ext uri="{FF2B5EF4-FFF2-40B4-BE49-F238E27FC236}">
                  <a16:creationId xmlns:a16="http://schemas.microsoft.com/office/drawing/2014/main" id="{7F669BF9-ADFB-4D74-BE84-85EBFFF90916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33" name="Circle">
              <a:extLst>
                <a:ext uri="{FF2B5EF4-FFF2-40B4-BE49-F238E27FC236}">
                  <a16:creationId xmlns:a16="http://schemas.microsoft.com/office/drawing/2014/main" id="{B8F509A2-7A36-40C1-A3A8-E62F6AE7CB06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71C59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34" name="Group 173">
            <a:extLst>
              <a:ext uri="{FF2B5EF4-FFF2-40B4-BE49-F238E27FC236}">
                <a16:creationId xmlns:a16="http://schemas.microsoft.com/office/drawing/2014/main" id="{C2282832-C75A-47EA-A85C-3C5A44278138}"/>
              </a:ext>
            </a:extLst>
          </p:cNvPr>
          <p:cNvGrpSpPr/>
          <p:nvPr/>
        </p:nvGrpSpPr>
        <p:grpSpPr>
          <a:xfrm>
            <a:off x="3629149" y="7953680"/>
            <a:ext cx="495776" cy="501653"/>
            <a:chOff x="881807" y="1680603"/>
            <a:chExt cx="330517" cy="334435"/>
          </a:xfrm>
        </p:grpSpPr>
        <p:sp>
          <p:nvSpPr>
            <p:cNvPr id="135" name="Circle">
              <a:extLst>
                <a:ext uri="{FF2B5EF4-FFF2-40B4-BE49-F238E27FC236}">
                  <a16:creationId xmlns:a16="http://schemas.microsoft.com/office/drawing/2014/main" id="{E07181FD-9290-45B4-9168-7B7DA8D04C3E}"/>
                </a:ext>
              </a:extLst>
            </p:cNvPr>
            <p:cNvSpPr/>
            <p:nvPr/>
          </p:nvSpPr>
          <p:spPr>
            <a:xfrm>
              <a:off x="881807" y="168060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36" name="Circle">
              <a:extLst>
                <a:ext uri="{FF2B5EF4-FFF2-40B4-BE49-F238E27FC236}">
                  <a16:creationId xmlns:a16="http://schemas.microsoft.com/office/drawing/2014/main" id="{FEB3F62B-F440-4F7B-8BC9-2A209E4ACA04}"/>
                </a:ext>
              </a:extLst>
            </p:cNvPr>
            <p:cNvSpPr/>
            <p:nvPr/>
          </p:nvSpPr>
          <p:spPr>
            <a:xfrm>
              <a:off x="954809" y="1757333"/>
              <a:ext cx="198000" cy="180000"/>
            </a:xfrm>
            <a:prstGeom prst="ellipse">
              <a:avLst/>
            </a:prstGeom>
            <a:solidFill>
              <a:srgbClr val="71C597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grpSp>
        <p:nvGrpSpPr>
          <p:cNvPr id="137" name="Group 142">
            <a:extLst>
              <a:ext uri="{FF2B5EF4-FFF2-40B4-BE49-F238E27FC236}">
                <a16:creationId xmlns:a16="http://schemas.microsoft.com/office/drawing/2014/main" id="{DECE035C-5BBD-4217-901A-1C15A1896205}"/>
              </a:ext>
            </a:extLst>
          </p:cNvPr>
          <p:cNvGrpSpPr/>
          <p:nvPr/>
        </p:nvGrpSpPr>
        <p:grpSpPr>
          <a:xfrm>
            <a:off x="5604626" y="5231737"/>
            <a:ext cx="495776" cy="501653"/>
            <a:chOff x="-1088551" y="1173053"/>
            <a:chExt cx="330517" cy="334435"/>
          </a:xfrm>
        </p:grpSpPr>
        <p:sp>
          <p:nvSpPr>
            <p:cNvPr id="138" name="Circle">
              <a:extLst>
                <a:ext uri="{FF2B5EF4-FFF2-40B4-BE49-F238E27FC236}">
                  <a16:creationId xmlns:a16="http://schemas.microsoft.com/office/drawing/2014/main" id="{C2A2A0E9-A99B-4A0A-A90B-DBED3393D558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39" name="Circle">
              <a:extLst>
                <a:ext uri="{FF2B5EF4-FFF2-40B4-BE49-F238E27FC236}">
                  <a16:creationId xmlns:a16="http://schemas.microsoft.com/office/drawing/2014/main" id="{8B72A57C-AF7C-453F-B950-7189BDDF5F8A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sp>
        <p:nvSpPr>
          <p:cNvPr id="141" name="Circle">
            <a:extLst>
              <a:ext uri="{FF2B5EF4-FFF2-40B4-BE49-F238E27FC236}">
                <a16:creationId xmlns:a16="http://schemas.microsoft.com/office/drawing/2014/main" id="{716FB98E-AD4C-475C-8D5B-FD01C2C16BF5}"/>
              </a:ext>
            </a:extLst>
          </p:cNvPr>
          <p:cNvSpPr/>
          <p:nvPr/>
        </p:nvSpPr>
        <p:spPr>
          <a:xfrm>
            <a:off x="7645584" y="2582433"/>
            <a:ext cx="297000" cy="270000"/>
          </a:xfrm>
          <a:prstGeom prst="ellipse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618873">
              <a:defRPr sz="1600">
                <a:solidFill>
                  <a:srgbClr val="FFFFFF"/>
                </a:solidFill>
              </a:defRPr>
            </a:pPr>
            <a:endParaRPr lang="en-US" sz="2400" b="1" dirty="0">
              <a:solidFill>
                <a:srgbClr val="FFFFFF"/>
              </a:solidFill>
              <a:cs typeface="Helvetica"/>
            </a:endParaRPr>
          </a:p>
        </p:txBody>
      </p:sp>
      <p:sp>
        <p:nvSpPr>
          <p:cNvPr id="142" name="Acıbadem…">
            <a:extLst>
              <a:ext uri="{FF2B5EF4-FFF2-40B4-BE49-F238E27FC236}">
                <a16:creationId xmlns:a16="http://schemas.microsoft.com/office/drawing/2014/main" id="{DC17CA82-7E05-4F31-9C74-655E7F5387D8}"/>
              </a:ext>
            </a:extLst>
          </p:cNvPr>
          <p:cNvSpPr txBox="1"/>
          <p:nvPr/>
        </p:nvSpPr>
        <p:spPr>
          <a:xfrm>
            <a:off x="12833370" y="7487538"/>
            <a:ext cx="1334886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tr-TR" sz="3200" b="1" dirty="0">
                <a:solidFill>
                  <a:srgbClr val="7DC9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en-US" sz="3200" b="1" dirty="0">
              <a:solidFill>
                <a:srgbClr val="7DC99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3" name="Group 148">
            <a:extLst>
              <a:ext uri="{FF2B5EF4-FFF2-40B4-BE49-F238E27FC236}">
                <a16:creationId xmlns:a16="http://schemas.microsoft.com/office/drawing/2014/main" id="{A4A402B4-C608-4B94-BE1D-1D12B3DD75E7}"/>
              </a:ext>
            </a:extLst>
          </p:cNvPr>
          <p:cNvGrpSpPr/>
          <p:nvPr/>
        </p:nvGrpSpPr>
        <p:grpSpPr>
          <a:xfrm>
            <a:off x="13106401" y="7926955"/>
            <a:ext cx="495776" cy="501653"/>
            <a:chOff x="-1088551" y="1173053"/>
            <a:chExt cx="330517" cy="334435"/>
          </a:xfrm>
        </p:grpSpPr>
        <p:sp>
          <p:nvSpPr>
            <p:cNvPr id="144" name="Circle">
              <a:extLst>
                <a:ext uri="{FF2B5EF4-FFF2-40B4-BE49-F238E27FC236}">
                  <a16:creationId xmlns:a16="http://schemas.microsoft.com/office/drawing/2014/main" id="{14101AD1-448E-4D22-8C32-745359C915BA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45" name="Circle">
              <a:extLst>
                <a:ext uri="{FF2B5EF4-FFF2-40B4-BE49-F238E27FC236}">
                  <a16:creationId xmlns:a16="http://schemas.microsoft.com/office/drawing/2014/main" id="{A3B0DA13-289D-4F90-AB77-BACF52D1728E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7DC99F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sp>
        <p:nvSpPr>
          <p:cNvPr id="146" name="Acıbadem Altunizade…">
            <a:extLst>
              <a:ext uri="{FF2B5EF4-FFF2-40B4-BE49-F238E27FC236}">
                <a16:creationId xmlns:a16="http://schemas.microsoft.com/office/drawing/2014/main" id="{70F11630-7981-4DDF-98F0-C8FF56CA5D7E}"/>
              </a:ext>
            </a:extLst>
          </p:cNvPr>
          <p:cNvSpPr txBox="1"/>
          <p:nvPr/>
        </p:nvSpPr>
        <p:spPr>
          <a:xfrm>
            <a:off x="13006729" y="8690613"/>
            <a:ext cx="1277354" cy="5528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dirty="0"/>
              <a:t>+1 </a:t>
            </a:r>
            <a:r>
              <a:rPr lang="tr-TR" sz="1500" dirty="0"/>
              <a:t>Hastane</a:t>
            </a:r>
            <a:endParaRPr lang="en-US" sz="1500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dirty="0"/>
              <a:t>(</a:t>
            </a:r>
            <a:r>
              <a:rPr lang="tr-TR" sz="1500" dirty="0"/>
              <a:t>İzmir</a:t>
            </a:r>
            <a:r>
              <a:rPr lang="en-US" sz="1500" dirty="0"/>
              <a:t>)</a:t>
            </a:r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en-US" sz="1500" b="1" dirty="0"/>
          </a:p>
        </p:txBody>
      </p:sp>
      <p:sp>
        <p:nvSpPr>
          <p:cNvPr id="147" name="Acıbadem…">
            <a:extLst>
              <a:ext uri="{FF2B5EF4-FFF2-40B4-BE49-F238E27FC236}">
                <a16:creationId xmlns:a16="http://schemas.microsoft.com/office/drawing/2014/main" id="{833ADA5F-8530-4880-9628-986A0519BE62}"/>
              </a:ext>
            </a:extLst>
          </p:cNvPr>
          <p:cNvSpPr txBox="1"/>
          <p:nvPr/>
        </p:nvSpPr>
        <p:spPr>
          <a:xfrm>
            <a:off x="14168256" y="7488251"/>
            <a:ext cx="1472017" cy="42216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tr-TR" sz="3200" b="1" dirty="0">
                <a:solidFill>
                  <a:srgbClr val="9891C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endParaRPr lang="en-US" sz="3200" b="1" dirty="0">
              <a:solidFill>
                <a:srgbClr val="9891C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8" name="Acıbadem Altunizade…">
            <a:extLst>
              <a:ext uri="{FF2B5EF4-FFF2-40B4-BE49-F238E27FC236}">
                <a16:creationId xmlns:a16="http://schemas.microsoft.com/office/drawing/2014/main" id="{4619E544-6E33-4007-B949-64AAFDEDDD80}"/>
              </a:ext>
            </a:extLst>
          </p:cNvPr>
          <p:cNvSpPr txBox="1"/>
          <p:nvPr/>
        </p:nvSpPr>
        <p:spPr>
          <a:xfrm>
            <a:off x="14387123" y="8599435"/>
            <a:ext cx="1277354" cy="5528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8575" tIns="28575" rIns="28575" bIns="28575" anchor="ctr">
            <a:spAutoFit/>
          </a:bodyPr>
          <a:lstStyle/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+</a:t>
            </a:r>
            <a:r>
              <a:rPr lang="tr-TR" sz="1500" b="1" dirty="0"/>
              <a:t>4</a:t>
            </a:r>
            <a:r>
              <a:rPr lang="en-US" sz="1500" b="1" dirty="0"/>
              <a:t> </a:t>
            </a:r>
            <a:r>
              <a:rPr lang="tr-TR" sz="1500" dirty="0"/>
              <a:t>Hastane</a:t>
            </a:r>
            <a:endParaRPr lang="en-US" sz="1500" b="1" dirty="0"/>
          </a:p>
          <a:p>
            <a:pPr marR="280034" defTabSz="685800">
              <a:lnSpc>
                <a:spcPct val="70000"/>
              </a:lnSpc>
              <a:defRPr sz="9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1500" b="1" dirty="0"/>
              <a:t>(</a:t>
            </a:r>
            <a:r>
              <a:rPr lang="tr-TR" sz="1500" b="1" dirty="0"/>
              <a:t>Kartal &amp; Bayındır</a:t>
            </a:r>
            <a:r>
              <a:rPr lang="en-US" sz="1500" b="1" dirty="0"/>
              <a:t>)</a:t>
            </a:r>
            <a:endParaRPr lang="tr-TR" sz="1500" b="1" dirty="0"/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6C4D3BD6-9DDE-4F32-983E-2912942D6D99}"/>
              </a:ext>
            </a:extLst>
          </p:cNvPr>
          <p:cNvGrpSpPr/>
          <p:nvPr/>
        </p:nvGrpSpPr>
        <p:grpSpPr>
          <a:xfrm>
            <a:off x="14441287" y="7927667"/>
            <a:ext cx="495776" cy="501653"/>
            <a:chOff x="-1088551" y="1173053"/>
            <a:chExt cx="330517" cy="334435"/>
          </a:xfrm>
        </p:grpSpPr>
        <p:sp>
          <p:nvSpPr>
            <p:cNvPr id="150" name="Circle">
              <a:extLst>
                <a:ext uri="{FF2B5EF4-FFF2-40B4-BE49-F238E27FC236}">
                  <a16:creationId xmlns:a16="http://schemas.microsoft.com/office/drawing/2014/main" id="{844A280B-C6C3-47EE-8389-B0FC62684B8D}"/>
                </a:ext>
              </a:extLst>
            </p:cNvPr>
            <p:cNvSpPr/>
            <p:nvPr/>
          </p:nvSpPr>
          <p:spPr>
            <a:xfrm>
              <a:off x="-1088551" y="1173053"/>
              <a:ext cx="330517" cy="334435"/>
            </a:xfrm>
            <a:prstGeom prst="ellipse">
              <a:avLst/>
            </a:prstGeom>
            <a:solidFill>
              <a:schemeClr val="bg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  <p:sp>
          <p:nvSpPr>
            <p:cNvPr id="151" name="Circle">
              <a:extLst>
                <a:ext uri="{FF2B5EF4-FFF2-40B4-BE49-F238E27FC236}">
                  <a16:creationId xmlns:a16="http://schemas.microsoft.com/office/drawing/2014/main" id="{AC4CACB2-8D8C-4EBE-9501-6949D4FD3B74}"/>
                </a:ext>
              </a:extLst>
            </p:cNvPr>
            <p:cNvSpPr/>
            <p:nvPr/>
          </p:nvSpPr>
          <p:spPr>
            <a:xfrm>
              <a:off x="-1015549" y="1249783"/>
              <a:ext cx="198000" cy="180000"/>
            </a:xfrm>
            <a:prstGeom prst="ellipse">
              <a:avLst/>
            </a:prstGeom>
            <a:solidFill>
              <a:srgbClr val="9891C6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 defTabSz="618873">
                <a:defRPr sz="1600">
                  <a:solidFill>
                    <a:srgbClr val="FFFFFF"/>
                  </a:solidFill>
                </a:defRPr>
              </a:pPr>
              <a:endParaRPr lang="en-US" sz="2400" b="1" dirty="0">
                <a:solidFill>
                  <a:srgbClr val="FFFFFF"/>
                </a:solidFill>
                <a:cs typeface="Helvetica"/>
              </a:endParaRPr>
            </a:p>
          </p:txBody>
        </p:sp>
      </p:grpSp>
      <p:sp>
        <p:nvSpPr>
          <p:cNvPr id="152" name="TextBox 7">
            <a:extLst>
              <a:ext uri="{FF2B5EF4-FFF2-40B4-BE49-F238E27FC236}">
                <a16:creationId xmlns:a16="http://schemas.microsoft.com/office/drawing/2014/main" id="{F607361D-3733-44B0-88C7-2527781A4CEF}"/>
              </a:ext>
            </a:extLst>
          </p:cNvPr>
          <p:cNvSpPr txBox="1"/>
          <p:nvPr/>
        </p:nvSpPr>
        <p:spPr>
          <a:xfrm>
            <a:off x="1023221" y="175335"/>
            <a:ext cx="15822851" cy="101079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5879"/>
              </a:lnSpc>
            </a:pPr>
            <a:r>
              <a:rPr lang="tr-TR" sz="4400" b="1" spc="293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TARİHÇEMİZ</a:t>
            </a:r>
            <a:endParaRPr lang="en-US" sz="4400" b="1" spc="293" dirty="0">
              <a:solidFill>
                <a:srgbClr val="00206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60" name="Freeform 5">
            <a:extLst>
              <a:ext uri="{FF2B5EF4-FFF2-40B4-BE49-F238E27FC236}">
                <a16:creationId xmlns:a16="http://schemas.microsoft.com/office/drawing/2014/main" id="{3F946D28-3FFD-4ACA-8D6A-28AE4DBC5360}"/>
              </a:ext>
            </a:extLst>
          </p:cNvPr>
          <p:cNvSpPr/>
          <p:nvPr/>
        </p:nvSpPr>
        <p:spPr>
          <a:xfrm>
            <a:off x="15300647" y="541741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61" name="Group 7">
            <a:extLst>
              <a:ext uri="{FF2B5EF4-FFF2-40B4-BE49-F238E27FC236}">
                <a16:creationId xmlns:a16="http://schemas.microsoft.com/office/drawing/2014/main" id="{9C89B347-1789-44C6-A955-F6DBD5148AC2}"/>
              </a:ext>
            </a:extLst>
          </p:cNvPr>
          <p:cNvGrpSpPr/>
          <p:nvPr/>
        </p:nvGrpSpPr>
        <p:grpSpPr>
          <a:xfrm>
            <a:off x="7730657" y="656222"/>
            <a:ext cx="7158101" cy="38100"/>
            <a:chOff x="0" y="0"/>
            <a:chExt cx="9544135" cy="50800"/>
          </a:xfrm>
        </p:grpSpPr>
        <p:sp>
          <p:nvSpPr>
            <p:cNvPr id="162" name="Freeform 8">
              <a:extLst>
                <a:ext uri="{FF2B5EF4-FFF2-40B4-BE49-F238E27FC236}">
                  <a16:creationId xmlns:a16="http://schemas.microsoft.com/office/drawing/2014/main" id="{6F09D4D8-CF16-484F-83FF-6FC413560C88}"/>
                </a:ext>
              </a:extLst>
            </p:cNvPr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7D3F76C-4190-4B4B-A66B-4B8898B81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8640158" cy="104394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3191B28E-2945-4896-8CA3-97820DB5F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" t="10049" r="2222" b="11414"/>
          <a:stretch/>
        </p:blipFill>
        <p:spPr>
          <a:xfrm>
            <a:off x="1020016" y="1960613"/>
            <a:ext cx="16247967" cy="7383513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id="{73D0854B-B968-4E57-882C-D3DCB27D2E00}"/>
              </a:ext>
            </a:extLst>
          </p:cNvPr>
          <p:cNvSpPr txBox="1"/>
          <p:nvPr/>
        </p:nvSpPr>
        <p:spPr>
          <a:xfrm>
            <a:off x="609600" y="175335"/>
            <a:ext cx="15822851" cy="101079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5879"/>
              </a:lnSpc>
            </a:pPr>
            <a:r>
              <a:rPr lang="tr-TR" sz="4400" b="1" spc="293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TÜRKİYE’DE ACIBADEM</a:t>
            </a:r>
            <a:endParaRPr lang="en-US" sz="4400" b="1" spc="293" dirty="0">
              <a:solidFill>
                <a:srgbClr val="00206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A6534A90-1FF6-42B2-819D-D2229F48FA8C}"/>
              </a:ext>
            </a:extLst>
          </p:cNvPr>
          <p:cNvSpPr/>
          <p:nvPr/>
        </p:nvSpPr>
        <p:spPr>
          <a:xfrm>
            <a:off x="15300647" y="541741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18" name="Group 7">
            <a:extLst>
              <a:ext uri="{FF2B5EF4-FFF2-40B4-BE49-F238E27FC236}">
                <a16:creationId xmlns:a16="http://schemas.microsoft.com/office/drawing/2014/main" id="{398B13CD-22D8-4C69-821A-677106716421}"/>
              </a:ext>
            </a:extLst>
          </p:cNvPr>
          <p:cNvGrpSpPr/>
          <p:nvPr/>
        </p:nvGrpSpPr>
        <p:grpSpPr>
          <a:xfrm>
            <a:off x="7730657" y="656222"/>
            <a:ext cx="7158101" cy="38100"/>
            <a:chOff x="0" y="0"/>
            <a:chExt cx="9544135" cy="50800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6F018DD5-60FE-4976-9477-5DF7DC65F60E}"/>
                </a:ext>
              </a:extLst>
            </p:cNvPr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370413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2872238" y="6600511"/>
            <a:ext cx="1107419" cy="507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8577" tIns="68577" rIns="68577" bIns="68577">
            <a:spAutoFit/>
          </a:bodyPr>
          <a:lstStyle>
            <a:lvl1pPr algn="l" defTabSz="457200">
              <a:defRPr sz="4700" b="1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9"/>
          <a:stretch/>
        </p:blipFill>
        <p:spPr>
          <a:xfrm>
            <a:off x="0" y="0"/>
            <a:ext cx="15773400" cy="10329317"/>
          </a:xfrm>
          <a:prstGeom prst="rect">
            <a:avLst/>
          </a:prstGeom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69C387DA-CBFE-4DF1-A820-D6DA79D1ABDE}"/>
              </a:ext>
            </a:extLst>
          </p:cNvPr>
          <p:cNvGrpSpPr/>
          <p:nvPr/>
        </p:nvGrpSpPr>
        <p:grpSpPr>
          <a:xfrm>
            <a:off x="15773401" y="0"/>
            <a:ext cx="2514600" cy="10629899"/>
            <a:chOff x="0" y="0"/>
            <a:chExt cx="469786" cy="2916088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56C7A03-E885-4EFB-A430-EA5AC56F2128}"/>
                </a:ext>
              </a:extLst>
            </p:cNvPr>
            <p:cNvSpPr/>
            <p:nvPr/>
          </p:nvSpPr>
          <p:spPr>
            <a:xfrm>
              <a:off x="0" y="0"/>
              <a:ext cx="469786" cy="2916088"/>
            </a:xfrm>
            <a:custGeom>
              <a:avLst/>
              <a:gdLst/>
              <a:ahLst/>
              <a:cxnLst/>
              <a:rect l="l" t="t" r="r" b="b"/>
              <a:pathLst>
                <a:path w="469786" h="2916088">
                  <a:moveTo>
                    <a:pt x="0" y="0"/>
                  </a:moveTo>
                  <a:lnTo>
                    <a:pt x="469786" y="0"/>
                  </a:lnTo>
                  <a:lnTo>
                    <a:pt x="469786" y="2916088"/>
                  </a:lnTo>
                  <a:lnTo>
                    <a:pt x="0" y="2916088"/>
                  </a:lnTo>
                  <a:close/>
                </a:path>
              </a:pathLst>
            </a:custGeom>
            <a:gradFill rotWithShape="1">
              <a:gsLst>
                <a:gs pos="0">
                  <a:srgbClr val="FF721A">
                    <a:alpha val="100000"/>
                  </a:srgbClr>
                </a:gs>
                <a:gs pos="50000">
                  <a:srgbClr val="2A5AAB">
                    <a:alpha val="100000"/>
                  </a:srgbClr>
                </a:gs>
                <a:gs pos="100000">
                  <a:srgbClr val="05377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A13E3349-3414-40A3-98DD-A8C247AD8E34}"/>
                </a:ext>
              </a:extLst>
            </p:cNvPr>
            <p:cNvSpPr txBox="1"/>
            <p:nvPr/>
          </p:nvSpPr>
          <p:spPr>
            <a:xfrm>
              <a:off x="0" y="-57150"/>
              <a:ext cx="469786" cy="2973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Resim 47">
            <a:extLst>
              <a:ext uri="{FF2B5EF4-FFF2-40B4-BE49-F238E27FC236}">
                <a16:creationId xmlns:a16="http://schemas.microsoft.com/office/drawing/2014/main" id="{548D569D-FA92-4CB1-8462-6C628E74EB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75" y="0"/>
            <a:ext cx="18637084" cy="10483360"/>
          </a:xfrm>
          <a:prstGeom prst="rect">
            <a:avLst/>
          </a:prstGeom>
        </p:spPr>
      </p:pic>
      <p:pic>
        <p:nvPicPr>
          <p:cNvPr id="191" name="pasted-image.pdf" descr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491" y="1556597"/>
            <a:ext cx="2402042" cy="1618400"/>
          </a:xfrm>
          <a:prstGeom prst="rect">
            <a:avLst/>
          </a:prstGeom>
          <a:ln w="3175">
            <a:miter lim="400000"/>
          </a:ln>
        </p:spPr>
      </p:pic>
      <p:pic>
        <p:nvPicPr>
          <p:cNvPr id="192" name="Picture 11" descr="Picture 11"/>
          <p:cNvPicPr>
            <a:picLocks noChangeAspect="1"/>
          </p:cNvPicPr>
          <p:nvPr/>
        </p:nvPicPr>
        <p:blipFill>
          <a:blip r:embed="rId5"/>
          <a:srcRect t="11961"/>
          <a:stretch>
            <a:fillRect/>
          </a:stretch>
        </p:blipFill>
        <p:spPr>
          <a:xfrm>
            <a:off x="5637499" y="1239331"/>
            <a:ext cx="10347011" cy="6228134"/>
          </a:xfrm>
          <a:prstGeom prst="rect">
            <a:avLst/>
          </a:prstGeom>
          <a:ln w="3175">
            <a:miter lim="400000"/>
          </a:ln>
        </p:spPr>
      </p:pic>
      <p:pic>
        <p:nvPicPr>
          <p:cNvPr id="194" name="Picture 19" descr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96738" y="3688758"/>
            <a:ext cx="288762" cy="404781"/>
          </a:xfrm>
          <a:prstGeom prst="rect">
            <a:avLst/>
          </a:prstGeom>
          <a:ln w="3175">
            <a:miter lim="400000"/>
          </a:ln>
        </p:spPr>
      </p:pic>
      <p:pic>
        <p:nvPicPr>
          <p:cNvPr id="195" name="Picture 20" descr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33509" y="6111740"/>
            <a:ext cx="311925" cy="437252"/>
          </a:xfrm>
          <a:prstGeom prst="rect">
            <a:avLst/>
          </a:prstGeom>
          <a:ln w="3175">
            <a:miter lim="400000"/>
          </a:ln>
        </p:spPr>
      </p:pic>
      <p:pic>
        <p:nvPicPr>
          <p:cNvPr id="196" name="Picture 45" descr="Picture 4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05113" y="5988626"/>
            <a:ext cx="307038" cy="430401"/>
          </a:xfrm>
          <a:prstGeom prst="rect">
            <a:avLst/>
          </a:prstGeom>
          <a:ln w="3175">
            <a:miter lim="400000"/>
          </a:ln>
        </p:spPr>
      </p:pic>
      <p:pic>
        <p:nvPicPr>
          <p:cNvPr id="197" name="Picture 46" descr="Picture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96738" y="5766578"/>
            <a:ext cx="311925" cy="437252"/>
          </a:xfrm>
          <a:prstGeom prst="rect">
            <a:avLst/>
          </a:prstGeom>
          <a:ln w="3175">
            <a:miter lim="400000"/>
          </a:ln>
        </p:spPr>
      </p:pic>
      <p:pic>
        <p:nvPicPr>
          <p:cNvPr id="198" name="Picture 47" descr="Picture 4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75010" y="5569082"/>
            <a:ext cx="307038" cy="430401"/>
          </a:xfrm>
          <a:prstGeom prst="rect">
            <a:avLst/>
          </a:prstGeom>
          <a:ln w="3175">
            <a:miter lim="400000"/>
          </a:ln>
        </p:spPr>
      </p:pic>
      <p:pic>
        <p:nvPicPr>
          <p:cNvPr id="199" name="Picture 48" descr="Picture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73434" y="5638590"/>
            <a:ext cx="307038" cy="430401"/>
          </a:xfrm>
          <a:prstGeom prst="rect">
            <a:avLst/>
          </a:prstGeom>
          <a:ln w="3175">
            <a:miter lim="400000"/>
          </a:ln>
        </p:spPr>
      </p:pic>
      <p:pic>
        <p:nvPicPr>
          <p:cNvPr id="200" name="Picture 49" descr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94395" y="4316300"/>
            <a:ext cx="307038" cy="430401"/>
          </a:xfrm>
          <a:prstGeom prst="rect">
            <a:avLst/>
          </a:prstGeom>
          <a:ln w="3175">
            <a:miter lim="400000"/>
          </a:ln>
        </p:spPr>
      </p:pic>
      <p:pic>
        <p:nvPicPr>
          <p:cNvPr id="201" name="Picture 50" descr="Pictur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9788" y="2718060"/>
            <a:ext cx="307038" cy="430401"/>
          </a:xfrm>
          <a:prstGeom prst="rect">
            <a:avLst/>
          </a:prstGeom>
          <a:ln w="3175">
            <a:miter lim="400000"/>
          </a:ln>
        </p:spPr>
      </p:pic>
      <p:pic>
        <p:nvPicPr>
          <p:cNvPr id="202" name="Picture 51" descr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7862" y="2836538"/>
            <a:ext cx="307038" cy="430401"/>
          </a:xfrm>
          <a:prstGeom prst="rect">
            <a:avLst/>
          </a:prstGeom>
          <a:ln w="3175">
            <a:miter lim="400000"/>
          </a:ln>
        </p:spPr>
      </p:pic>
      <p:pic>
        <p:nvPicPr>
          <p:cNvPr id="203" name="Picture 53" descr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57991" y="4322819"/>
            <a:ext cx="311925" cy="437252"/>
          </a:xfrm>
          <a:prstGeom prst="rect">
            <a:avLst/>
          </a:prstGeom>
          <a:ln w="3175">
            <a:miter lim="400000"/>
          </a:ln>
        </p:spPr>
      </p:pic>
      <p:pic>
        <p:nvPicPr>
          <p:cNvPr id="204" name="Picture 54" descr="Picture 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3278" y="3051736"/>
            <a:ext cx="311925" cy="437252"/>
          </a:xfrm>
          <a:prstGeom prst="rect">
            <a:avLst/>
          </a:prstGeom>
          <a:ln w="3175">
            <a:miter lim="400000"/>
          </a:ln>
        </p:spPr>
      </p:pic>
      <p:sp>
        <p:nvSpPr>
          <p:cNvPr id="205" name="TextBox 56"/>
          <p:cNvSpPr txBox="1"/>
          <p:nvPr/>
        </p:nvSpPr>
        <p:spPr>
          <a:xfrm>
            <a:off x="2646776" y="3309950"/>
            <a:ext cx="3651666" cy="171220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8579" rIns="68579">
            <a:spAutoFit/>
          </a:bodyPr>
          <a:lstStyle/>
          <a:p>
            <a:pPr hangingPunct="0">
              <a:lnSpc>
                <a:spcPct val="110000"/>
              </a:lnSpc>
              <a:spcBef>
                <a:spcPts val="300"/>
              </a:spcBef>
              <a:defRPr sz="1500" cap="all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tr-TR"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ÜLKE</a:t>
            </a:r>
            <a:endParaRPr sz="2250" b="1" kern="0" cap="all" dirty="0">
              <a:solidFill>
                <a:srgbClr val="1354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hangingPunct="0">
              <a:lnSpc>
                <a:spcPct val="110000"/>
              </a:lnSpc>
              <a:spcBef>
                <a:spcPts val="300"/>
              </a:spcBef>
              <a:defRPr sz="1500" cap="all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tr-TR"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HASTANE</a:t>
            </a:r>
            <a:endParaRPr sz="2250" b="1" kern="0" cap="all" dirty="0">
              <a:solidFill>
                <a:srgbClr val="1354A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hangingPunct="0">
              <a:lnSpc>
                <a:spcPct val="110000"/>
              </a:lnSpc>
              <a:spcBef>
                <a:spcPts val="300"/>
              </a:spcBef>
              <a:defRPr sz="1500" cap="all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tr-TR"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000 </a:t>
            </a:r>
            <a:r>
              <a:rPr lang="tr-TR"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YATAK KAPASITESİ</a:t>
            </a:r>
          </a:p>
          <a:p>
            <a:pPr hangingPunct="0">
              <a:lnSpc>
                <a:spcPct val="110000"/>
              </a:lnSpc>
              <a:spcBef>
                <a:spcPts val="300"/>
              </a:spcBef>
              <a:defRPr sz="1500" cap="all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2250" b="1" kern="0" cap="all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65.000+ çalışan</a:t>
            </a:r>
            <a:endParaRPr sz="2250" b="1" kern="0" cap="all" dirty="0">
              <a:solidFill>
                <a:srgbClr val="1354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TextBox 57"/>
          <p:cNvSpPr txBox="1"/>
          <p:nvPr/>
        </p:nvSpPr>
        <p:spPr>
          <a:xfrm>
            <a:off x="7309502" y="8795707"/>
            <a:ext cx="2356350" cy="78483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8579" rIns="68579">
            <a:spAutoFit/>
          </a:bodyPr>
          <a:lstStyle>
            <a:lvl1pPr algn="r" defTabSz="457200">
              <a:defRPr sz="150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hangingPunct="0"/>
            <a:r>
              <a:rPr lang="tr-TR" sz="2250" b="1" kern="0" dirty="0"/>
              <a:t>ULUSLARARASI PAZARLAR</a:t>
            </a:r>
            <a:endParaRPr sz="2250" b="1" kern="0" dirty="0"/>
          </a:p>
        </p:txBody>
      </p:sp>
      <p:pic>
        <p:nvPicPr>
          <p:cNvPr id="208" name="Picture 48" descr="Picture 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6509" y="8119034"/>
            <a:ext cx="439380" cy="615917"/>
          </a:xfrm>
          <a:prstGeom prst="rect">
            <a:avLst/>
          </a:prstGeom>
          <a:ln w="3175">
            <a:miter lim="400000"/>
          </a:ln>
        </p:spPr>
      </p:pic>
      <p:sp>
        <p:nvSpPr>
          <p:cNvPr id="209" name="BULGARIA…"/>
          <p:cNvSpPr txBox="1"/>
          <p:nvPr/>
        </p:nvSpPr>
        <p:spPr>
          <a:xfrm>
            <a:off x="9985157" y="8237949"/>
            <a:ext cx="1200650" cy="131459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8575" tIns="28575" rIns="28575" bIns="28575" anchor="ctr">
            <a:spAutoFit/>
          </a:bodyPr>
          <a:lstStyle/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BULGARISTAN</a:t>
            </a:r>
            <a:endParaRPr sz="1500" b="1" kern="0" dirty="0">
              <a:solidFill>
                <a:srgbClr val="1354A5"/>
              </a:solidFill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MAKEDONYA</a:t>
            </a:r>
          </a:p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SIRBISTAN</a:t>
            </a:r>
            <a:endParaRPr sz="1500" b="1" kern="0" dirty="0">
              <a:solidFill>
                <a:srgbClr val="1354A5"/>
              </a:solidFill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HOLLANDA</a:t>
            </a:r>
          </a:p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BRUNEI</a:t>
            </a:r>
          </a:p>
        </p:txBody>
      </p:sp>
      <p:sp>
        <p:nvSpPr>
          <p:cNvPr id="210" name="Line"/>
          <p:cNvSpPr/>
          <p:nvPr/>
        </p:nvSpPr>
        <p:spPr>
          <a:xfrm flipV="1">
            <a:off x="9864445" y="7966381"/>
            <a:ext cx="2" cy="1603811"/>
          </a:xfrm>
          <a:prstGeom prst="line">
            <a:avLst/>
          </a:prstGeom>
          <a:ln w="12700">
            <a:solidFill>
              <a:srgbClr val="E9A73B"/>
            </a:solidFill>
            <a:miter lim="400000"/>
          </a:ln>
        </p:spPr>
        <p:txBody>
          <a:bodyPr lIns="0" tIns="0" rIns="0" bIns="0" anchor="ctr"/>
          <a:lstStyle/>
          <a:p>
            <a:pPr algn="ctr" defTabSz="619125" hangingPunct="0">
              <a:defRPr sz="1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400" kern="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211" name="TextBox 57"/>
          <p:cNvSpPr txBox="1"/>
          <p:nvPr/>
        </p:nvSpPr>
        <p:spPr>
          <a:xfrm>
            <a:off x="3337400" y="8795706"/>
            <a:ext cx="2356350" cy="78483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8579" rIns="68579">
            <a:spAutoFit/>
          </a:bodyPr>
          <a:lstStyle/>
          <a:p>
            <a:pPr algn="r" hangingPunct="0">
              <a:defRPr sz="150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2250" b="1" kern="0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YEREL </a:t>
            </a:r>
          </a:p>
          <a:p>
            <a:pPr algn="r" hangingPunct="0">
              <a:defRPr sz="150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2250" b="1" kern="0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PAZARLAR</a:t>
            </a:r>
            <a:endParaRPr sz="2250" b="1" kern="0" dirty="0">
              <a:solidFill>
                <a:srgbClr val="1354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Picture 20" descr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5003" y="8119928"/>
            <a:ext cx="438152" cy="614193"/>
          </a:xfrm>
          <a:prstGeom prst="rect">
            <a:avLst/>
          </a:prstGeom>
          <a:ln w="3175">
            <a:miter lim="400000"/>
          </a:ln>
        </p:spPr>
      </p:pic>
      <p:sp>
        <p:nvSpPr>
          <p:cNvPr id="213" name="MALAYSIA…"/>
          <p:cNvSpPr txBox="1"/>
          <p:nvPr/>
        </p:nvSpPr>
        <p:spPr>
          <a:xfrm>
            <a:off x="6090899" y="8237949"/>
            <a:ext cx="960199" cy="106067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8575" tIns="28575" rIns="28575" bIns="28575" anchor="ctr">
            <a:spAutoFit/>
          </a:bodyPr>
          <a:lstStyle/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MAL</a:t>
            </a: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EZYA</a:t>
            </a:r>
            <a:endParaRPr sz="1500" b="1" kern="0" dirty="0">
              <a:solidFill>
                <a:srgbClr val="1354A5"/>
              </a:solidFill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SINGAPUR</a:t>
            </a:r>
            <a:endParaRPr sz="1500" b="1" kern="0" dirty="0">
              <a:solidFill>
                <a:srgbClr val="1354A5"/>
              </a:solidFill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TÜRKİYE</a:t>
            </a:r>
            <a:endParaRPr sz="1500" b="1" kern="0" dirty="0">
              <a:solidFill>
                <a:srgbClr val="1354A5"/>
              </a:solidFill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HİNDİSTAN</a:t>
            </a:r>
            <a:endParaRPr sz="1500" b="1" kern="0" dirty="0">
              <a:solidFill>
                <a:srgbClr val="1354A5"/>
              </a:solidFill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Line"/>
          <p:cNvSpPr/>
          <p:nvPr/>
        </p:nvSpPr>
        <p:spPr>
          <a:xfrm flipV="1">
            <a:off x="5892343" y="7966381"/>
            <a:ext cx="2" cy="1603811"/>
          </a:xfrm>
          <a:prstGeom prst="line">
            <a:avLst/>
          </a:prstGeom>
          <a:ln w="12700">
            <a:solidFill>
              <a:srgbClr val="65BDE8"/>
            </a:solidFill>
            <a:miter lim="400000"/>
          </a:ln>
        </p:spPr>
        <p:txBody>
          <a:bodyPr lIns="0" tIns="0" rIns="0" bIns="0" anchor="ctr"/>
          <a:lstStyle/>
          <a:p>
            <a:pPr algn="ctr" defTabSz="619125" hangingPunct="0">
              <a:defRPr sz="1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400" kern="0">
              <a:solidFill>
                <a:srgbClr val="FFFFFF"/>
              </a:solidFill>
              <a:sym typeface="Helvetica Neue Medium"/>
            </a:endParaRPr>
          </a:p>
        </p:txBody>
      </p:sp>
      <p:sp>
        <p:nvSpPr>
          <p:cNvPr id="215" name="TextBox 57"/>
          <p:cNvSpPr txBox="1"/>
          <p:nvPr/>
        </p:nvSpPr>
        <p:spPr>
          <a:xfrm>
            <a:off x="11363552" y="8795707"/>
            <a:ext cx="2356350" cy="78483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8579" rIns="68579">
            <a:spAutoFit/>
          </a:bodyPr>
          <a:lstStyle/>
          <a:p>
            <a:pPr algn="r" hangingPunct="0">
              <a:defRPr sz="150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2250" b="1" kern="0" dirty="0">
                <a:solidFill>
                  <a:srgbClr val="1354A5"/>
                </a:solidFill>
                <a:latin typeface="Calibri"/>
                <a:ea typeface="Calibri"/>
                <a:cs typeface="Calibri"/>
                <a:sym typeface="Calibri"/>
              </a:rPr>
              <a:t>ODAKLANILAN PAZARLAR</a:t>
            </a:r>
            <a:endParaRPr sz="2250" b="1" kern="0" dirty="0">
              <a:solidFill>
                <a:srgbClr val="1354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Picture 19" descr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2738" y="8121782"/>
            <a:ext cx="438152" cy="614193"/>
          </a:xfrm>
          <a:prstGeom prst="rect">
            <a:avLst/>
          </a:prstGeom>
          <a:ln w="3175">
            <a:miter lim="400000"/>
          </a:ln>
        </p:spPr>
      </p:pic>
      <p:sp>
        <p:nvSpPr>
          <p:cNvPr id="217" name="GREATER…"/>
          <p:cNvSpPr txBox="1"/>
          <p:nvPr/>
        </p:nvSpPr>
        <p:spPr>
          <a:xfrm>
            <a:off x="14117049" y="8618822"/>
            <a:ext cx="338234" cy="29892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8575" tIns="28575" rIns="28575" bIns="28575" anchor="ctr">
            <a:spAutoFit/>
          </a:bodyPr>
          <a:lstStyle/>
          <a:p>
            <a:pPr defTabSz="257180" hangingPunct="0">
              <a:lnSpc>
                <a:spcPct val="110000"/>
              </a:lnSpc>
              <a:defRPr sz="100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lang="tr-TR" sz="1500" b="1" kern="0" dirty="0">
                <a:solidFill>
                  <a:srgbClr val="1354A5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rPr>
              <a:t>ÇİN</a:t>
            </a:r>
            <a:endParaRPr sz="1500" b="1" kern="0" dirty="0">
              <a:solidFill>
                <a:srgbClr val="1354A5"/>
              </a:solidFill>
              <a:uFill>
                <a:solidFill>
                  <a:srgbClr val="000000"/>
                </a:solidFill>
              </a:u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Line"/>
          <p:cNvSpPr/>
          <p:nvPr/>
        </p:nvSpPr>
        <p:spPr>
          <a:xfrm flipV="1">
            <a:off x="13918495" y="7966381"/>
            <a:ext cx="2" cy="1603811"/>
          </a:xfrm>
          <a:prstGeom prst="line">
            <a:avLst/>
          </a:prstGeom>
          <a:ln w="12700">
            <a:solidFill>
              <a:srgbClr val="A4D19B"/>
            </a:solidFill>
            <a:miter lim="400000"/>
          </a:ln>
        </p:spPr>
        <p:txBody>
          <a:bodyPr lIns="0" tIns="0" rIns="0" bIns="0" anchor="ctr"/>
          <a:lstStyle/>
          <a:p>
            <a:pPr algn="ctr" defTabSz="619125" hangingPunct="0">
              <a:defRPr sz="16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2400" kern="0">
              <a:solidFill>
                <a:srgbClr val="FFFFFF"/>
              </a:solidFill>
              <a:sym typeface="Helvetica Neue Medium"/>
            </a:endParaRPr>
          </a:p>
        </p:txBody>
      </p:sp>
      <p:grpSp>
        <p:nvGrpSpPr>
          <p:cNvPr id="232" name="Group"/>
          <p:cNvGrpSpPr/>
          <p:nvPr/>
        </p:nvGrpSpPr>
        <p:grpSpPr>
          <a:xfrm>
            <a:off x="1596876" y="5264406"/>
            <a:ext cx="4511271" cy="2564349"/>
            <a:chOff x="0" y="17288"/>
            <a:chExt cx="3007512" cy="1709564"/>
          </a:xfrm>
        </p:grpSpPr>
        <p:sp>
          <p:nvSpPr>
            <p:cNvPr id="219" name="Rounded Rectangle"/>
            <p:cNvSpPr/>
            <p:nvPr/>
          </p:nvSpPr>
          <p:spPr>
            <a:xfrm>
              <a:off x="1559711" y="17288"/>
              <a:ext cx="1447801" cy="376797"/>
            </a:xfrm>
            <a:prstGeom prst="roundRect">
              <a:avLst>
                <a:gd name="adj" fmla="val 48819"/>
              </a:avLst>
            </a:prstGeom>
            <a:solidFill>
              <a:srgbClr val="65BDE8"/>
            </a:solidFill>
            <a:ln w="3175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619125" hangingPunct="0">
                <a:defRPr sz="16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400" kern="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220" name="Rounded Rectangle"/>
            <p:cNvSpPr/>
            <p:nvPr/>
          </p:nvSpPr>
          <p:spPr>
            <a:xfrm>
              <a:off x="0" y="17288"/>
              <a:ext cx="1447800" cy="376797"/>
            </a:xfrm>
            <a:prstGeom prst="roundRect">
              <a:avLst>
                <a:gd name="adj" fmla="val 48819"/>
              </a:avLst>
            </a:prstGeom>
            <a:solidFill>
              <a:srgbClr val="9BBB59"/>
            </a:solidFill>
            <a:ln w="3175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619125" hangingPunct="0">
                <a:defRPr sz="16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400" kern="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221" name="Rounded Rectangle"/>
            <p:cNvSpPr/>
            <p:nvPr/>
          </p:nvSpPr>
          <p:spPr>
            <a:xfrm>
              <a:off x="1560725" y="456851"/>
              <a:ext cx="1445773" cy="1270001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619125" hangingPunct="0">
                <a:defRPr sz="16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400" kern="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222" name="Rounded Rectangle"/>
            <p:cNvSpPr/>
            <p:nvPr/>
          </p:nvSpPr>
          <p:spPr>
            <a:xfrm>
              <a:off x="0" y="456851"/>
              <a:ext cx="1447800" cy="1270001"/>
            </a:xfrm>
            <a:prstGeom prst="roundRect">
              <a:avLst>
                <a:gd name="adj" fmla="val 15000"/>
              </a:avLst>
            </a:prstGeom>
            <a:solidFill>
              <a:srgbClr val="FFFFFF"/>
            </a:solidFill>
            <a:ln w="3175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619125" hangingPunct="0">
                <a:defRPr sz="16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2400" kern="0">
                <a:solidFill>
                  <a:srgbClr val="FFFFFF"/>
                </a:solidFill>
                <a:sym typeface="Helvetica Neue Medium"/>
              </a:endParaRPr>
            </a:p>
          </p:txBody>
        </p:sp>
        <p:sp>
          <p:nvSpPr>
            <p:cNvPr id="223" name="TextBox 43"/>
            <p:cNvSpPr txBox="1"/>
            <p:nvPr/>
          </p:nvSpPr>
          <p:spPr>
            <a:xfrm>
              <a:off x="1670454" y="57151"/>
              <a:ext cx="1226316" cy="381385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8579" tIns="68579" rIns="68579" bIns="68579" numCol="1" anchor="t">
              <a:spAutoFit/>
            </a:bodyPr>
            <a:lstStyle/>
            <a:p>
              <a:pPr algn="ctr" hangingPunct="0">
                <a:lnSpc>
                  <a:spcPct val="70000"/>
                </a:lnSpc>
                <a:defRPr sz="13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tr-TR" sz="195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DİĞER YATIRIMLAR</a:t>
              </a:r>
              <a:endParaRPr sz="195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roup"/>
            <p:cNvGrpSpPr/>
            <p:nvPr/>
          </p:nvGrpSpPr>
          <p:grpSpPr>
            <a:xfrm>
              <a:off x="171660" y="564965"/>
              <a:ext cx="1104480" cy="1069941"/>
              <a:chOff x="0" y="0"/>
              <a:chExt cx="1104478" cy="1069940"/>
            </a:xfrm>
          </p:grpSpPr>
          <p:pic>
            <p:nvPicPr>
              <p:cNvPr id="224" name="Picture 35" descr="Picture 35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643" y="341827"/>
                <a:ext cx="1011193" cy="239835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  <p:pic>
            <p:nvPicPr>
              <p:cNvPr id="225" name="Picture 36" descr="Picture 36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0" y="0"/>
                <a:ext cx="1104479" cy="236469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  <p:pic>
            <p:nvPicPr>
              <p:cNvPr id="226" name="Picture 37" descr="Picture 37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2954" y="679610"/>
                <a:ext cx="1038570" cy="390331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</p:grpSp>
        <p:grpSp>
          <p:nvGrpSpPr>
            <p:cNvPr id="230" name="Group"/>
            <p:cNvGrpSpPr/>
            <p:nvPr/>
          </p:nvGrpSpPr>
          <p:grpSpPr>
            <a:xfrm>
              <a:off x="1731372" y="665395"/>
              <a:ext cx="1104480" cy="781477"/>
              <a:chOff x="0" y="-100014"/>
              <a:chExt cx="1104479" cy="781476"/>
            </a:xfrm>
          </p:grpSpPr>
          <p:pic>
            <p:nvPicPr>
              <p:cNvPr id="228" name="Picture 41" descr="Picture 41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0" y="-100014"/>
                <a:ext cx="1104479" cy="183297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  <p:pic>
            <p:nvPicPr>
              <p:cNvPr id="229" name="Picture 44" descr="Picture 44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84057" y="316505"/>
                <a:ext cx="736365" cy="364957"/>
              </a:xfrm>
              <a:prstGeom prst="rect">
                <a:avLst/>
              </a:prstGeom>
              <a:ln w="3175" cap="flat">
                <a:noFill/>
                <a:miter lim="400000"/>
              </a:ln>
              <a:effectLst/>
            </p:spPr>
          </p:pic>
        </p:grpSp>
        <p:sp>
          <p:nvSpPr>
            <p:cNvPr id="231" name="TextBox 43"/>
            <p:cNvSpPr txBox="1"/>
            <p:nvPr/>
          </p:nvSpPr>
          <p:spPr>
            <a:xfrm>
              <a:off x="216200" y="113464"/>
              <a:ext cx="1015400" cy="241346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8579" tIns="68579" rIns="68579" bIns="68579" numCol="1" anchor="t">
              <a:spAutoFit/>
            </a:bodyPr>
            <a:lstStyle/>
            <a:p>
              <a:pPr algn="ctr" hangingPunct="0">
                <a:lnSpc>
                  <a:spcPct val="70000"/>
                </a:lnSpc>
                <a:defRPr sz="13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lang="tr-TR" sz="195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HASTANELER</a:t>
              </a:r>
              <a:endParaRPr sz="195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4" name="Picture 51" descr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8121" y="2165633"/>
            <a:ext cx="307038" cy="430401"/>
          </a:xfrm>
          <a:prstGeom prst="rect">
            <a:avLst/>
          </a:prstGeom>
          <a:ln w="3175">
            <a:miter lim="400000"/>
          </a:ln>
        </p:spPr>
      </p:pic>
      <p:sp>
        <p:nvSpPr>
          <p:cNvPr id="52" name="Freeform 5">
            <a:extLst>
              <a:ext uri="{FF2B5EF4-FFF2-40B4-BE49-F238E27FC236}">
                <a16:creationId xmlns:a16="http://schemas.microsoft.com/office/drawing/2014/main" id="{0817CDDF-7132-4C2D-A46C-76E9168F2606}"/>
              </a:ext>
            </a:extLst>
          </p:cNvPr>
          <p:cNvSpPr/>
          <p:nvPr/>
        </p:nvSpPr>
        <p:spPr>
          <a:xfrm>
            <a:off x="15300647" y="541741"/>
            <a:ext cx="1220647" cy="305162"/>
          </a:xfrm>
          <a:custGeom>
            <a:avLst/>
            <a:gdLst/>
            <a:ahLst/>
            <a:cxnLst/>
            <a:rect l="l" t="t" r="r" b="b"/>
            <a:pathLst>
              <a:path w="1220647" h="305162">
                <a:moveTo>
                  <a:pt x="0" y="0"/>
                </a:moveTo>
                <a:lnTo>
                  <a:pt x="1220647" y="0"/>
                </a:lnTo>
                <a:lnTo>
                  <a:pt x="1220647" y="305162"/>
                </a:lnTo>
                <a:lnTo>
                  <a:pt x="0" y="3051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t="-1162" b="-1162"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53" name="Group 7">
            <a:extLst>
              <a:ext uri="{FF2B5EF4-FFF2-40B4-BE49-F238E27FC236}">
                <a16:creationId xmlns:a16="http://schemas.microsoft.com/office/drawing/2014/main" id="{B23C70C9-1106-4BA7-BEA0-E25B1F56B110}"/>
              </a:ext>
            </a:extLst>
          </p:cNvPr>
          <p:cNvGrpSpPr/>
          <p:nvPr/>
        </p:nvGrpSpPr>
        <p:grpSpPr>
          <a:xfrm>
            <a:off x="7730657" y="656222"/>
            <a:ext cx="7158101" cy="38100"/>
            <a:chOff x="0" y="0"/>
            <a:chExt cx="9544135" cy="50800"/>
          </a:xfrm>
        </p:grpSpPr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66CA5B81-6F2A-4BB3-87A8-3D642BEB074D}"/>
                </a:ext>
              </a:extLst>
            </p:cNvPr>
            <p:cNvSpPr/>
            <p:nvPr/>
          </p:nvSpPr>
          <p:spPr>
            <a:xfrm>
              <a:off x="20313" y="0"/>
              <a:ext cx="9503543" cy="50800"/>
            </a:xfrm>
            <a:custGeom>
              <a:avLst/>
              <a:gdLst/>
              <a:ahLst/>
              <a:cxnLst/>
              <a:rect l="l" t="t" r="r" b="b"/>
              <a:pathLst>
                <a:path w="9503543" h="50800">
                  <a:moveTo>
                    <a:pt x="0" y="0"/>
                  </a:moveTo>
                  <a:lnTo>
                    <a:pt x="9503543" y="0"/>
                  </a:lnTo>
                  <a:lnTo>
                    <a:pt x="9503543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721A"/>
            </a:solidFill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49" name="TextBox 7">
            <a:extLst>
              <a:ext uri="{FF2B5EF4-FFF2-40B4-BE49-F238E27FC236}">
                <a16:creationId xmlns:a16="http://schemas.microsoft.com/office/drawing/2014/main" id="{B1AE535E-967B-4AE9-AA78-735131DA371D}"/>
              </a:ext>
            </a:extLst>
          </p:cNvPr>
          <p:cNvSpPr txBox="1"/>
          <p:nvPr/>
        </p:nvSpPr>
        <p:spPr>
          <a:xfrm>
            <a:off x="914400" y="154861"/>
            <a:ext cx="15822851" cy="101079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5879"/>
              </a:lnSpc>
            </a:pPr>
            <a:r>
              <a:rPr lang="tr-TR" sz="4400" b="1" spc="293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IHH HEALTHCARE</a:t>
            </a:r>
            <a:endParaRPr lang="en-US" sz="4400" b="1" spc="293" dirty="0">
              <a:solidFill>
                <a:srgbClr val="00206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01964583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39682</TotalTime>
  <Words>3430</Words>
  <Application>Microsoft Macintosh PowerPoint</Application>
  <PresentationFormat>Özel</PresentationFormat>
  <Paragraphs>920</Paragraphs>
  <Slides>48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7" baseType="lpstr">
      <vt:lpstr>Open Sans</vt:lpstr>
      <vt:lpstr>Open Sans Bold</vt:lpstr>
      <vt:lpstr>Arial</vt:lpstr>
      <vt:lpstr>Telegraf</vt:lpstr>
      <vt:lpstr>Helvetica Neue Medium</vt:lpstr>
      <vt:lpstr>Helvetica</vt:lpstr>
      <vt:lpstr>Calibri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</dc:title>
  <dc:creator>Yasin Arslan</dc:creator>
  <cp:lastModifiedBy>Burak Örnek</cp:lastModifiedBy>
  <cp:revision>312</cp:revision>
  <dcterms:created xsi:type="dcterms:W3CDTF">2006-08-16T00:00:00Z</dcterms:created>
  <dcterms:modified xsi:type="dcterms:W3CDTF">2026-09-04T09:31:10Z</dcterms:modified>
  <dc:identifier>DAGznjXKwIs</dc:identifier>
</cp:coreProperties>
</file>